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4" r:id="rId6"/>
    <p:sldId id="263" r:id="rId7"/>
    <p:sldId id="262"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09712-C6A5-4757-8AFA-9F76C247DDB8}" v="3" dt="2023-05-15T20:36:51.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enson" userId="6329c6bc188139bc" providerId="LiveId" clId="{C9A09712-C6A5-4757-8AFA-9F76C247DDB8}"/>
    <pc:docChg chg="undo custSel addSld modSld">
      <pc:chgData name="david benson" userId="6329c6bc188139bc" providerId="LiveId" clId="{C9A09712-C6A5-4757-8AFA-9F76C247DDB8}" dt="2023-05-15T14:33:44.589" v="1856" actId="20577"/>
      <pc:docMkLst>
        <pc:docMk/>
      </pc:docMkLst>
      <pc:sldChg chg="modSp mod">
        <pc:chgData name="david benson" userId="6329c6bc188139bc" providerId="LiveId" clId="{C9A09712-C6A5-4757-8AFA-9F76C247DDB8}" dt="2023-05-14T14:40:54.116" v="195" actId="20577"/>
        <pc:sldMkLst>
          <pc:docMk/>
          <pc:sldMk cId="2254430503" sldId="259"/>
        </pc:sldMkLst>
        <pc:spChg chg="mod">
          <ac:chgData name="david benson" userId="6329c6bc188139bc" providerId="LiveId" clId="{C9A09712-C6A5-4757-8AFA-9F76C247DDB8}" dt="2023-05-14T14:26:12.236" v="82" actId="1076"/>
          <ac:spMkLst>
            <pc:docMk/>
            <pc:sldMk cId="2254430503" sldId="259"/>
            <ac:spMk id="3" creationId="{B97010E2-9E24-FDD6-521F-3BAB78BCDB23}"/>
          </ac:spMkLst>
        </pc:spChg>
        <pc:spChg chg="mod">
          <ac:chgData name="david benson" userId="6329c6bc188139bc" providerId="LiveId" clId="{C9A09712-C6A5-4757-8AFA-9F76C247DDB8}" dt="2023-05-14T14:35:06.489" v="132"/>
          <ac:spMkLst>
            <pc:docMk/>
            <pc:sldMk cId="2254430503" sldId="259"/>
            <ac:spMk id="6" creationId="{1F59FF52-90E8-5350-C712-D1ED66017A57}"/>
          </ac:spMkLst>
        </pc:spChg>
        <pc:spChg chg="mod">
          <ac:chgData name="david benson" userId="6329c6bc188139bc" providerId="LiveId" clId="{C9A09712-C6A5-4757-8AFA-9F76C247DDB8}" dt="2023-05-14T14:40:54.116" v="195" actId="20577"/>
          <ac:spMkLst>
            <pc:docMk/>
            <pc:sldMk cId="2254430503" sldId="259"/>
            <ac:spMk id="7" creationId="{D7EEC77D-A207-82D6-BBF9-514DD4532CA0}"/>
          </ac:spMkLst>
        </pc:spChg>
        <pc:picChg chg="mod">
          <ac:chgData name="david benson" userId="6329c6bc188139bc" providerId="LiveId" clId="{C9A09712-C6A5-4757-8AFA-9F76C247DDB8}" dt="2023-05-14T14:26:03.160" v="81" actId="1076"/>
          <ac:picMkLst>
            <pc:docMk/>
            <pc:sldMk cId="2254430503" sldId="259"/>
            <ac:picMk id="5" creationId="{1E03A775-DE43-C47D-83B2-5F367E09A650}"/>
          </ac:picMkLst>
        </pc:picChg>
      </pc:sldChg>
      <pc:sldChg chg="modSp mod">
        <pc:chgData name="david benson" userId="6329c6bc188139bc" providerId="LiveId" clId="{C9A09712-C6A5-4757-8AFA-9F76C247DDB8}" dt="2023-05-15T14:30:12.836" v="1854" actId="20577"/>
        <pc:sldMkLst>
          <pc:docMk/>
          <pc:sldMk cId="3979071323" sldId="260"/>
        </pc:sldMkLst>
        <pc:spChg chg="mod">
          <ac:chgData name="david benson" userId="6329c6bc188139bc" providerId="LiveId" clId="{C9A09712-C6A5-4757-8AFA-9F76C247DDB8}" dt="2023-05-15T14:30:12.836" v="1854" actId="20577"/>
          <ac:spMkLst>
            <pc:docMk/>
            <pc:sldMk cId="3979071323" sldId="260"/>
            <ac:spMk id="3" creationId="{D66D020B-8ADC-3575-2187-B921B8088099}"/>
          </ac:spMkLst>
        </pc:spChg>
        <pc:spChg chg="mod">
          <ac:chgData name="david benson" userId="6329c6bc188139bc" providerId="LiveId" clId="{C9A09712-C6A5-4757-8AFA-9F76C247DDB8}" dt="2023-05-14T14:34:37.702" v="131" actId="113"/>
          <ac:spMkLst>
            <pc:docMk/>
            <pc:sldMk cId="3979071323" sldId="260"/>
            <ac:spMk id="4" creationId="{6116478D-67F4-31AF-140B-77108FC5503C}"/>
          </ac:spMkLst>
        </pc:spChg>
      </pc:sldChg>
      <pc:sldChg chg="delSp modSp add mod">
        <pc:chgData name="david benson" userId="6329c6bc188139bc" providerId="LiveId" clId="{C9A09712-C6A5-4757-8AFA-9F76C247DDB8}" dt="2023-05-15T14:29:10.928" v="1847" actId="1076"/>
        <pc:sldMkLst>
          <pc:docMk/>
          <pc:sldMk cId="3464807755" sldId="261"/>
        </pc:sldMkLst>
        <pc:spChg chg="mod">
          <ac:chgData name="david benson" userId="6329c6bc188139bc" providerId="LiveId" clId="{C9A09712-C6A5-4757-8AFA-9F76C247DDB8}" dt="2023-05-15T14:29:10.928" v="1847" actId="1076"/>
          <ac:spMkLst>
            <pc:docMk/>
            <pc:sldMk cId="3464807755" sldId="261"/>
            <ac:spMk id="3" creationId="{B97010E2-9E24-FDD6-521F-3BAB78BCDB23}"/>
          </ac:spMkLst>
        </pc:spChg>
        <pc:spChg chg="mod">
          <ac:chgData name="david benson" userId="6329c6bc188139bc" providerId="LiveId" clId="{C9A09712-C6A5-4757-8AFA-9F76C247DDB8}" dt="2023-05-15T14:19:50.001" v="1704" actId="20577"/>
          <ac:spMkLst>
            <pc:docMk/>
            <pc:sldMk cId="3464807755" sldId="261"/>
            <ac:spMk id="6" creationId="{1F59FF52-90E8-5350-C712-D1ED66017A57}"/>
          </ac:spMkLst>
        </pc:spChg>
        <pc:spChg chg="del">
          <ac:chgData name="david benson" userId="6329c6bc188139bc" providerId="LiveId" clId="{C9A09712-C6A5-4757-8AFA-9F76C247DDB8}" dt="2023-05-14T14:28:05.050" v="85" actId="21"/>
          <ac:spMkLst>
            <pc:docMk/>
            <pc:sldMk cId="3464807755" sldId="261"/>
            <ac:spMk id="7" creationId="{D7EEC77D-A207-82D6-BBF9-514DD4532CA0}"/>
          </ac:spMkLst>
        </pc:spChg>
      </pc:sldChg>
      <pc:sldChg chg="modSp add mod">
        <pc:chgData name="david benson" userId="6329c6bc188139bc" providerId="LiveId" clId="{C9A09712-C6A5-4757-8AFA-9F76C247DDB8}" dt="2023-05-15T14:26:01.791" v="1748" actId="20577"/>
        <pc:sldMkLst>
          <pc:docMk/>
          <pc:sldMk cId="3924891775" sldId="262"/>
        </pc:sldMkLst>
        <pc:spChg chg="mod">
          <ac:chgData name="david benson" userId="6329c6bc188139bc" providerId="LiveId" clId="{C9A09712-C6A5-4757-8AFA-9F76C247DDB8}" dt="2023-05-15T14:26:01.791" v="1748" actId="20577"/>
          <ac:spMkLst>
            <pc:docMk/>
            <pc:sldMk cId="3924891775" sldId="262"/>
            <ac:spMk id="3" creationId="{B97010E2-9E24-FDD6-521F-3BAB78BCDB23}"/>
          </ac:spMkLst>
        </pc:spChg>
        <pc:spChg chg="mod">
          <ac:chgData name="david benson" userId="6329c6bc188139bc" providerId="LiveId" clId="{C9A09712-C6A5-4757-8AFA-9F76C247DDB8}" dt="2023-05-15T14:20:02.480" v="1714" actId="20577"/>
          <ac:spMkLst>
            <pc:docMk/>
            <pc:sldMk cId="3924891775" sldId="262"/>
            <ac:spMk id="6" creationId="{1F59FF52-90E8-5350-C712-D1ED66017A57}"/>
          </ac:spMkLst>
        </pc:spChg>
      </pc:sldChg>
      <pc:sldChg chg="addSp modSp add mod">
        <pc:chgData name="david benson" userId="6329c6bc188139bc" providerId="LiveId" clId="{C9A09712-C6A5-4757-8AFA-9F76C247DDB8}" dt="2023-05-15T14:33:44.589" v="1856" actId="20577"/>
        <pc:sldMkLst>
          <pc:docMk/>
          <pc:sldMk cId="2105580984" sldId="263"/>
        </pc:sldMkLst>
        <pc:spChg chg="mod">
          <ac:chgData name="david benson" userId="6329c6bc188139bc" providerId="LiveId" clId="{C9A09712-C6A5-4757-8AFA-9F76C247DDB8}" dt="2023-05-15T14:33:44.589" v="1856" actId="20577"/>
          <ac:spMkLst>
            <pc:docMk/>
            <pc:sldMk cId="2105580984" sldId="263"/>
            <ac:spMk id="3" creationId="{B97010E2-9E24-FDD6-521F-3BAB78BCDB23}"/>
          </ac:spMkLst>
        </pc:spChg>
        <pc:spChg chg="mod">
          <ac:chgData name="david benson" userId="6329c6bc188139bc" providerId="LiveId" clId="{C9A09712-C6A5-4757-8AFA-9F76C247DDB8}" dt="2023-05-14T14:42:15.164" v="197"/>
          <ac:spMkLst>
            <pc:docMk/>
            <pc:sldMk cId="2105580984" sldId="263"/>
            <ac:spMk id="6" creationId="{1F59FF52-90E8-5350-C712-D1ED66017A57}"/>
          </ac:spMkLst>
        </pc:spChg>
        <pc:spChg chg="add mod">
          <ac:chgData name="david benson" userId="6329c6bc188139bc" providerId="LiveId" clId="{C9A09712-C6A5-4757-8AFA-9F76C247DDB8}" dt="2023-05-14T14:51:25.881" v="399" actId="1076"/>
          <ac:spMkLst>
            <pc:docMk/>
            <pc:sldMk cId="2105580984" sldId="263"/>
            <ac:spMk id="7" creationId="{9E6EAE36-A5DF-9382-A982-CA14CEF37512}"/>
          </ac:spMkLst>
        </pc:spChg>
        <pc:picChg chg="add mod">
          <ac:chgData name="david benson" userId="6329c6bc188139bc" providerId="LiveId" clId="{C9A09712-C6A5-4757-8AFA-9F76C247DDB8}" dt="2023-05-14T14:48:15.939" v="299" actId="14100"/>
          <ac:picMkLst>
            <pc:docMk/>
            <pc:sldMk cId="2105580984" sldId="263"/>
            <ac:picMk id="4" creationId="{26F98416-7D44-E8AF-D72C-6324E66DBDB9}"/>
          </ac:picMkLst>
        </pc:picChg>
        <pc:picChg chg="mod">
          <ac:chgData name="david benson" userId="6329c6bc188139bc" providerId="LiveId" clId="{C9A09712-C6A5-4757-8AFA-9F76C247DDB8}" dt="2023-05-14T14:51:15.924" v="398" actId="1076"/>
          <ac:picMkLst>
            <pc:docMk/>
            <pc:sldMk cId="2105580984" sldId="263"/>
            <ac:picMk id="5" creationId="{1E03A775-DE43-C47D-83B2-5F367E09A650}"/>
          </ac:picMkLst>
        </pc:picChg>
      </pc:sldChg>
      <pc:sldChg chg="modSp add mod">
        <pc:chgData name="david benson" userId="6329c6bc188139bc" providerId="LiveId" clId="{C9A09712-C6A5-4757-8AFA-9F76C247DDB8}" dt="2023-05-15T14:19:55.061" v="1709" actId="20577"/>
        <pc:sldMkLst>
          <pc:docMk/>
          <pc:sldMk cId="3416869654" sldId="264"/>
        </pc:sldMkLst>
        <pc:spChg chg="mod">
          <ac:chgData name="david benson" userId="6329c6bc188139bc" providerId="LiveId" clId="{C9A09712-C6A5-4757-8AFA-9F76C247DDB8}" dt="2023-05-15T13:59:18.617" v="1366" actId="6549"/>
          <ac:spMkLst>
            <pc:docMk/>
            <pc:sldMk cId="3416869654" sldId="264"/>
            <ac:spMk id="3" creationId="{B97010E2-9E24-FDD6-521F-3BAB78BCDB23}"/>
          </ac:spMkLst>
        </pc:spChg>
        <pc:spChg chg="mod">
          <ac:chgData name="david benson" userId="6329c6bc188139bc" providerId="LiveId" clId="{C9A09712-C6A5-4757-8AFA-9F76C247DDB8}" dt="2023-05-15T14:19:55.061" v="1709" actId="20577"/>
          <ac:spMkLst>
            <pc:docMk/>
            <pc:sldMk cId="3416869654" sldId="264"/>
            <ac:spMk id="6" creationId="{1F59FF52-90E8-5350-C712-D1ED66017A57}"/>
          </ac:spMkLst>
        </pc:spChg>
      </pc:sldChg>
      <pc:sldChg chg="modSp add mod">
        <pc:chgData name="david benson" userId="6329c6bc188139bc" providerId="LiveId" clId="{C9A09712-C6A5-4757-8AFA-9F76C247DDB8}" dt="2023-05-15T14:19:22.011" v="1699" actId="20577"/>
        <pc:sldMkLst>
          <pc:docMk/>
          <pc:sldMk cId="3851112699" sldId="265"/>
        </pc:sldMkLst>
        <pc:spChg chg="mod">
          <ac:chgData name="david benson" userId="6329c6bc188139bc" providerId="LiveId" clId="{C9A09712-C6A5-4757-8AFA-9F76C247DDB8}" dt="2023-05-15T14:19:10.724" v="1696" actId="14100"/>
          <ac:spMkLst>
            <pc:docMk/>
            <pc:sldMk cId="3851112699" sldId="265"/>
            <ac:spMk id="3" creationId="{B97010E2-9E24-FDD6-521F-3BAB78BCDB23}"/>
          </ac:spMkLst>
        </pc:spChg>
        <pc:spChg chg="mod">
          <ac:chgData name="david benson" userId="6329c6bc188139bc" providerId="LiveId" clId="{C9A09712-C6A5-4757-8AFA-9F76C247DDB8}" dt="2023-05-15T14:19:22.011" v="1699" actId="20577"/>
          <ac:spMkLst>
            <pc:docMk/>
            <pc:sldMk cId="3851112699" sldId="265"/>
            <ac:spMk id="6" creationId="{1F59FF52-90E8-5350-C712-D1ED66017A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47DB-823A-A7B2-6FE8-19CC161B7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413F30-3560-005F-BF6E-99770DCF2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A64598-CFB9-9220-5B93-ED4E08290268}"/>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5" name="Footer Placeholder 4">
            <a:extLst>
              <a:ext uri="{FF2B5EF4-FFF2-40B4-BE49-F238E27FC236}">
                <a16:creationId xmlns:a16="http://schemas.microsoft.com/office/drawing/2014/main" id="{94320503-1312-B6E0-3E49-55F8B6D4E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92AE9-BBEE-C89A-69EE-2A87B0971D2B}"/>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412902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E90E-8359-E609-65D4-719107D96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5FCE64-2B65-C02B-6E35-46ED0780D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93AE8-2DE3-D8E2-4AD8-F664D075DD49}"/>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5" name="Footer Placeholder 4">
            <a:extLst>
              <a:ext uri="{FF2B5EF4-FFF2-40B4-BE49-F238E27FC236}">
                <a16:creationId xmlns:a16="http://schemas.microsoft.com/office/drawing/2014/main" id="{66F34375-A27A-7346-EA67-A699377DD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0D711-FE6A-D322-BA7A-88A272099188}"/>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3594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4FD60-9AD1-CDBF-C806-AC98532733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0CAAD-C7F9-CB0F-3C53-E4606F3422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09155-7581-6B23-005F-0E5CE44696B3}"/>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5" name="Footer Placeholder 4">
            <a:extLst>
              <a:ext uri="{FF2B5EF4-FFF2-40B4-BE49-F238E27FC236}">
                <a16:creationId xmlns:a16="http://schemas.microsoft.com/office/drawing/2014/main" id="{C37EDE66-B388-96BD-48FC-B3D4F349F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38430-C3B1-2376-02B1-7515F33D872C}"/>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307652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5F12-AB63-878D-6BB9-4EBE7B89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723829-DCC8-2EA6-958A-04A0ED490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E0DD9-7B1B-D6E2-7C1A-A7B9C0067FAE}"/>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5" name="Footer Placeholder 4">
            <a:extLst>
              <a:ext uri="{FF2B5EF4-FFF2-40B4-BE49-F238E27FC236}">
                <a16:creationId xmlns:a16="http://schemas.microsoft.com/office/drawing/2014/main" id="{9EAFF4A7-65F9-D571-0C45-1C5921587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83F41-E2A5-4205-D47E-6556B3CC3D2D}"/>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288517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A367-0825-CB33-5F2D-4FB3EAA25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51108-DCB6-65A5-316D-873CFCE91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37FD8-63F6-808F-7010-26E5D556EA8A}"/>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5" name="Footer Placeholder 4">
            <a:extLst>
              <a:ext uri="{FF2B5EF4-FFF2-40B4-BE49-F238E27FC236}">
                <a16:creationId xmlns:a16="http://schemas.microsoft.com/office/drawing/2014/main" id="{B48381A6-99F7-FD57-8A45-334BB6126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15D05-CF92-D710-73D1-C19731DDB34A}"/>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170774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F5C4-AE04-B610-B4B1-C24A1FE7DF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A9746D-72F9-C13B-3FB7-38169A177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D5BF2A-8F90-D3F9-17D6-E0C973FEB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7412D-6605-6C68-540B-2D3CAA3097F6}"/>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6" name="Footer Placeholder 5">
            <a:extLst>
              <a:ext uri="{FF2B5EF4-FFF2-40B4-BE49-F238E27FC236}">
                <a16:creationId xmlns:a16="http://schemas.microsoft.com/office/drawing/2014/main" id="{1592CC32-F196-D8F1-9D81-9BFB2114C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C5A24-455C-C786-03FB-6688340A64C0}"/>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186597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C3C2-1854-157E-6A53-799637715E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C3284-1199-F6C1-1B2E-999F58B74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1C803-8259-C34B-B294-2549958316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E7FB3-45FC-1622-09EC-B92F84C4C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AE52AD-BE55-4CCD-FE74-7A570C454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44543-234F-F83A-642A-919B9BF04A4C}"/>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8" name="Footer Placeholder 7">
            <a:extLst>
              <a:ext uri="{FF2B5EF4-FFF2-40B4-BE49-F238E27FC236}">
                <a16:creationId xmlns:a16="http://schemas.microsoft.com/office/drawing/2014/main" id="{4F9DD522-B50A-624E-AA95-02572DF4C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F210F9-807A-4165-8587-BBAD4FF7E424}"/>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412197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6D68-A52D-A0E1-EAC4-1E2DD47DFA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3D903B-DCE9-2814-8CE6-52B26C9FD728}"/>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4" name="Footer Placeholder 3">
            <a:extLst>
              <a:ext uri="{FF2B5EF4-FFF2-40B4-BE49-F238E27FC236}">
                <a16:creationId xmlns:a16="http://schemas.microsoft.com/office/drawing/2014/main" id="{EC805984-69B0-F968-2549-2DC41D9A4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4D6FF-8B39-1B1D-04DA-41A5B4099D93}"/>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312981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CA1E7-263D-8EB1-307A-43CCEA3423F8}"/>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3" name="Footer Placeholder 2">
            <a:extLst>
              <a:ext uri="{FF2B5EF4-FFF2-40B4-BE49-F238E27FC236}">
                <a16:creationId xmlns:a16="http://schemas.microsoft.com/office/drawing/2014/main" id="{32B83ED8-F8D5-1582-BF78-55D714698B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7FCA71-4A35-9B35-1FA4-EFFF248024D7}"/>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198613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6C5E-B2BD-08F1-B254-62A5E3A9C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23410-419D-A06E-0AD5-1D05A3545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877A3-ABC7-93B4-83DB-010E7BD39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1F5C1-FE16-DB9A-F3F7-84230737FB53}"/>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6" name="Footer Placeholder 5">
            <a:extLst>
              <a:ext uri="{FF2B5EF4-FFF2-40B4-BE49-F238E27FC236}">
                <a16:creationId xmlns:a16="http://schemas.microsoft.com/office/drawing/2014/main" id="{CCD8C97D-E2A6-8724-140C-8CA796E77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C6C7A-CAE4-F985-EC1F-424035742CA2}"/>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244626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CD1A-B11A-55E9-8B94-EDE749CCA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785DE-36F8-CD15-F943-C838ADA4B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7FE452-51A1-C659-2104-8818E2F66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F99C3-17E1-41AE-307C-629558D51A9E}"/>
              </a:ext>
            </a:extLst>
          </p:cNvPr>
          <p:cNvSpPr>
            <a:spLocks noGrp="1"/>
          </p:cNvSpPr>
          <p:nvPr>
            <p:ph type="dt" sz="half" idx="10"/>
          </p:nvPr>
        </p:nvSpPr>
        <p:spPr/>
        <p:txBody>
          <a:bodyPr/>
          <a:lstStyle/>
          <a:p>
            <a:fld id="{6C542B0E-2E03-4E8E-A018-C02199BDE533}" type="datetimeFigureOut">
              <a:rPr lang="en-US" smtClean="0"/>
              <a:t>5/9/2023</a:t>
            </a:fld>
            <a:endParaRPr lang="en-US"/>
          </a:p>
        </p:txBody>
      </p:sp>
      <p:sp>
        <p:nvSpPr>
          <p:cNvPr id="6" name="Footer Placeholder 5">
            <a:extLst>
              <a:ext uri="{FF2B5EF4-FFF2-40B4-BE49-F238E27FC236}">
                <a16:creationId xmlns:a16="http://schemas.microsoft.com/office/drawing/2014/main" id="{9BC75CCC-D885-FD14-72FA-F63DA0438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FCA8F-79D1-6505-0493-DCF07E332537}"/>
              </a:ext>
            </a:extLst>
          </p:cNvPr>
          <p:cNvSpPr>
            <a:spLocks noGrp="1"/>
          </p:cNvSpPr>
          <p:nvPr>
            <p:ph type="sldNum" sz="quarter" idx="12"/>
          </p:nvPr>
        </p:nvSpPr>
        <p:spPr/>
        <p:txBody>
          <a:bodyPr/>
          <a:lstStyle/>
          <a:p>
            <a:fld id="{8C23CCF1-807D-4DF2-A346-7B78C69D76D5}" type="slidenum">
              <a:rPr lang="en-US" smtClean="0"/>
              <a:t>‹#›</a:t>
            </a:fld>
            <a:endParaRPr lang="en-US"/>
          </a:p>
        </p:txBody>
      </p:sp>
    </p:spTree>
    <p:extLst>
      <p:ext uri="{BB962C8B-B14F-4D97-AF65-F5344CB8AC3E}">
        <p14:creationId xmlns:p14="http://schemas.microsoft.com/office/powerpoint/2010/main" val="369932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12FEB-1543-ADB1-4C08-4FFAC6EAD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DA7CC7-5040-D6F6-7A6E-FCAB8801D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0FE9F-F425-1D94-9D63-94A44BF56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42B0E-2E03-4E8E-A018-C02199BDE533}" type="datetimeFigureOut">
              <a:rPr lang="en-US" smtClean="0"/>
              <a:t>5/9/2023</a:t>
            </a:fld>
            <a:endParaRPr lang="en-US"/>
          </a:p>
        </p:txBody>
      </p:sp>
      <p:sp>
        <p:nvSpPr>
          <p:cNvPr id="5" name="Footer Placeholder 4">
            <a:extLst>
              <a:ext uri="{FF2B5EF4-FFF2-40B4-BE49-F238E27FC236}">
                <a16:creationId xmlns:a16="http://schemas.microsoft.com/office/drawing/2014/main" id="{901120E4-263A-701F-F9B6-DAFD9BBE5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F6B81-F863-4562-E721-71334CBB7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3CCF1-807D-4DF2-A346-7B78C69D76D5}" type="slidenum">
              <a:rPr lang="en-US" smtClean="0"/>
              <a:t>‹#›</a:t>
            </a:fld>
            <a:endParaRPr lang="en-US"/>
          </a:p>
        </p:txBody>
      </p:sp>
    </p:spTree>
    <p:extLst>
      <p:ext uri="{BB962C8B-B14F-4D97-AF65-F5344CB8AC3E}">
        <p14:creationId xmlns:p14="http://schemas.microsoft.com/office/powerpoint/2010/main" val="35893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F4DA0-4DDA-4C42-F5EC-374A4FCA4924}"/>
              </a:ext>
            </a:extLst>
          </p:cNvPr>
          <p:cNvPicPr>
            <a:picLocks noChangeAspect="1"/>
          </p:cNvPicPr>
          <p:nvPr/>
        </p:nvPicPr>
        <p:blipFill rotWithShape="1">
          <a:blip r:embed="rId2">
            <a:extLst>
              <a:ext uri="{28A0092B-C50C-407E-A947-70E740481C1C}">
                <a14:useLocalDpi xmlns:a14="http://schemas.microsoft.com/office/drawing/2010/main" val="0"/>
              </a:ext>
            </a:extLst>
          </a:blip>
          <a:srcRect t="12445" r="1285" b="3492"/>
          <a:stretch/>
        </p:blipFill>
        <p:spPr>
          <a:xfrm>
            <a:off x="78377" y="409303"/>
            <a:ext cx="12035246" cy="5765074"/>
          </a:xfrm>
          <a:prstGeom prst="rect">
            <a:avLst/>
          </a:prstGeom>
        </p:spPr>
      </p:pic>
      <p:sp>
        <p:nvSpPr>
          <p:cNvPr id="6" name="TextBox 5">
            <a:extLst>
              <a:ext uri="{FF2B5EF4-FFF2-40B4-BE49-F238E27FC236}">
                <a16:creationId xmlns:a16="http://schemas.microsoft.com/office/drawing/2014/main" id="{C2319A31-94A6-DA88-EDF1-F6B0CF73BD10}"/>
              </a:ext>
            </a:extLst>
          </p:cNvPr>
          <p:cNvSpPr txBox="1"/>
          <p:nvPr/>
        </p:nvSpPr>
        <p:spPr>
          <a:xfrm>
            <a:off x="4545874" y="522514"/>
            <a:ext cx="2246812" cy="369332"/>
          </a:xfrm>
          <a:prstGeom prst="rect">
            <a:avLst/>
          </a:prstGeom>
          <a:noFill/>
        </p:spPr>
        <p:txBody>
          <a:bodyPr wrap="square" rtlCol="0">
            <a:spAutoFit/>
          </a:bodyPr>
          <a:lstStyle/>
          <a:p>
            <a:pPr algn="ctr"/>
            <a:r>
              <a:rPr lang="en-US"/>
              <a:t>https://tispc.org/</a:t>
            </a:r>
            <a:endParaRPr lang="en-US" dirty="0"/>
          </a:p>
        </p:txBody>
      </p:sp>
    </p:spTree>
    <p:extLst>
      <p:ext uri="{BB962C8B-B14F-4D97-AF65-F5344CB8AC3E}">
        <p14:creationId xmlns:p14="http://schemas.microsoft.com/office/powerpoint/2010/main" val="226521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8DB9BD-2F40-CCAF-009A-87F5F0A85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23" y="639838"/>
            <a:ext cx="12022354" cy="5578323"/>
          </a:xfrm>
          <a:prstGeom prst="rect">
            <a:avLst/>
          </a:prstGeom>
        </p:spPr>
      </p:pic>
      <p:sp>
        <p:nvSpPr>
          <p:cNvPr id="3" name="TextBox 2">
            <a:extLst>
              <a:ext uri="{FF2B5EF4-FFF2-40B4-BE49-F238E27FC236}">
                <a16:creationId xmlns:a16="http://schemas.microsoft.com/office/drawing/2014/main" id="{D66D020B-8ADC-3575-2187-B921B8088099}"/>
              </a:ext>
            </a:extLst>
          </p:cNvPr>
          <p:cNvSpPr txBox="1"/>
          <p:nvPr/>
        </p:nvSpPr>
        <p:spPr>
          <a:xfrm>
            <a:off x="1679574" y="2403565"/>
            <a:ext cx="8753295" cy="2677656"/>
          </a:xfrm>
          <a:prstGeom prst="rect">
            <a:avLst/>
          </a:prstGeom>
          <a:solidFill>
            <a:schemeClr val="accent1">
              <a:lumMod val="75000"/>
            </a:schemeClr>
          </a:solidFill>
          <a:ln>
            <a:solidFill>
              <a:schemeClr val="tx1"/>
            </a:solidFill>
          </a:ln>
        </p:spPr>
        <p:txBody>
          <a:bodyPr wrap="square" rtlCol="0">
            <a:spAutoFit/>
          </a:bodyPr>
          <a:lstStyle/>
          <a:p>
            <a:r>
              <a:rPr lang="en-US" sz="2400" dirty="0">
                <a:solidFill>
                  <a:schemeClr val="bg1"/>
                </a:solidFill>
              </a:rPr>
              <a:t>Mission: </a:t>
            </a:r>
          </a:p>
          <a:p>
            <a:pPr marL="342900" indent="-342900">
              <a:buFont typeface="Arial" panose="020B0604020202020204" pitchFamily="34" charset="0"/>
              <a:buChar char="•"/>
            </a:pPr>
            <a:r>
              <a:rPr lang="en-US" sz="2400" dirty="0">
                <a:solidFill>
                  <a:schemeClr val="bg1"/>
                </a:solidFill>
              </a:rPr>
              <a:t>To actively support and promote plans and programs to restore and maintain wide sandy beaches and storm protection dunes through beach nourishment for all of Topsail Island’s oceanfront, and</a:t>
            </a:r>
          </a:p>
          <a:p>
            <a:pPr marL="342900" indent="-342900">
              <a:buFont typeface="Arial" panose="020B0604020202020204" pitchFamily="34" charset="0"/>
              <a:buChar char="•"/>
            </a:pPr>
            <a:r>
              <a:rPr lang="en-US" sz="2400" dirty="0">
                <a:solidFill>
                  <a:schemeClr val="bg1"/>
                </a:solidFill>
              </a:rPr>
              <a:t>To support and promote development and execution of the NC Beach and Inlet Management Plan (BIMP).</a:t>
            </a:r>
          </a:p>
        </p:txBody>
      </p:sp>
      <p:sp>
        <p:nvSpPr>
          <p:cNvPr id="4" name="Title 3">
            <a:extLst>
              <a:ext uri="{FF2B5EF4-FFF2-40B4-BE49-F238E27FC236}">
                <a16:creationId xmlns:a16="http://schemas.microsoft.com/office/drawing/2014/main" id="{6116478D-67F4-31AF-140B-77108FC5503C}"/>
              </a:ext>
            </a:extLst>
          </p:cNvPr>
          <p:cNvSpPr>
            <a:spLocks noGrp="1"/>
          </p:cNvSpPr>
          <p:nvPr>
            <p:ph type="title"/>
          </p:nvPr>
        </p:nvSpPr>
        <p:spPr/>
        <p:txBody>
          <a:bodyPr/>
          <a:lstStyle/>
          <a:p>
            <a:r>
              <a:rPr lang="en-US" b="1" dirty="0">
                <a:solidFill>
                  <a:schemeClr val="accent1">
                    <a:lumMod val="75000"/>
                  </a:schemeClr>
                </a:solidFill>
              </a:rPr>
              <a:t>TISPC</a:t>
            </a:r>
          </a:p>
        </p:txBody>
      </p:sp>
    </p:spTree>
    <p:extLst>
      <p:ext uri="{BB962C8B-B14F-4D97-AF65-F5344CB8AC3E}">
        <p14:creationId xmlns:p14="http://schemas.microsoft.com/office/powerpoint/2010/main" val="397907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ature, sky, shore">
            <a:extLst>
              <a:ext uri="{FF2B5EF4-FFF2-40B4-BE49-F238E27FC236}">
                <a16:creationId xmlns:a16="http://schemas.microsoft.com/office/drawing/2014/main" id="{1E03A775-DE43-C47D-83B2-5F367E09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3" y="637410"/>
            <a:ext cx="12020274" cy="5583180"/>
          </a:xfrm>
          <a:prstGeom prst="rect">
            <a:avLst/>
          </a:prstGeom>
        </p:spPr>
      </p:pic>
      <p:sp>
        <p:nvSpPr>
          <p:cNvPr id="3" name="TextBox 2">
            <a:extLst>
              <a:ext uri="{FF2B5EF4-FFF2-40B4-BE49-F238E27FC236}">
                <a16:creationId xmlns:a16="http://schemas.microsoft.com/office/drawing/2014/main" id="{B97010E2-9E24-FDD6-521F-3BAB78BCDB23}"/>
              </a:ext>
            </a:extLst>
          </p:cNvPr>
          <p:cNvSpPr txBox="1"/>
          <p:nvPr/>
        </p:nvSpPr>
        <p:spPr>
          <a:xfrm>
            <a:off x="838200" y="1690688"/>
            <a:ext cx="5634445" cy="2862322"/>
          </a:xfrm>
          <a:prstGeom prst="rect">
            <a:avLst/>
          </a:prstGeom>
          <a:solidFill>
            <a:schemeClr val="accent1">
              <a:lumMod val="75000"/>
            </a:schemeClr>
          </a:solidFill>
          <a:ln>
            <a:solidFill>
              <a:schemeClr val="tx1"/>
            </a:solidFill>
          </a:ln>
        </p:spPr>
        <p:txBody>
          <a:bodyPr wrap="square">
            <a:spAutoFit/>
          </a:bodyPr>
          <a:lstStyle/>
          <a:p>
            <a:pPr algn="ctr"/>
            <a:r>
              <a:rPr lang="en-US" sz="2000" dirty="0">
                <a:solidFill>
                  <a:schemeClr val="bg1"/>
                </a:solidFill>
              </a:rPr>
              <a:t>Organization</a:t>
            </a:r>
          </a:p>
          <a:p>
            <a:r>
              <a:rPr lang="en-US" sz="2000" dirty="0">
                <a:solidFill>
                  <a:schemeClr val="bg1"/>
                </a:solidFill>
              </a:rPr>
              <a:t>The Topsail Island Shoreline Protection Commission is a collaborative effort for beach preservation activities by the five government entities that have authority for governing the island. These are the Board of Commissioners for Pender County and Onslow County and the governing boards for the Towns of North Topsail Beach, Topsail Beach, and Surf City</a:t>
            </a:r>
          </a:p>
        </p:txBody>
      </p:sp>
      <p:sp>
        <p:nvSpPr>
          <p:cNvPr id="6" name="Title 5">
            <a:extLst>
              <a:ext uri="{FF2B5EF4-FFF2-40B4-BE49-F238E27FC236}">
                <a16:creationId xmlns:a16="http://schemas.microsoft.com/office/drawing/2014/main" id="{1F59FF52-90E8-5350-C712-D1ED66017A57}"/>
              </a:ext>
            </a:extLst>
          </p:cNvPr>
          <p:cNvSpPr>
            <a:spLocks noGrp="1"/>
          </p:cNvSpPr>
          <p:nvPr>
            <p:ph type="title"/>
          </p:nvPr>
        </p:nvSpPr>
        <p:spPr/>
        <p:txBody>
          <a:bodyPr/>
          <a:lstStyle/>
          <a:p>
            <a:r>
              <a:rPr lang="en-US" b="1" dirty="0">
                <a:solidFill>
                  <a:schemeClr val="accent1">
                    <a:lumMod val="75000"/>
                  </a:schemeClr>
                </a:solidFill>
              </a:rPr>
              <a:t>TISPC</a:t>
            </a:r>
            <a:endParaRPr lang="en-US" dirty="0">
              <a:solidFill>
                <a:schemeClr val="bg1"/>
              </a:solidFill>
            </a:endParaRPr>
          </a:p>
        </p:txBody>
      </p:sp>
      <p:sp>
        <p:nvSpPr>
          <p:cNvPr id="7" name="TextBox 6">
            <a:extLst>
              <a:ext uri="{FF2B5EF4-FFF2-40B4-BE49-F238E27FC236}">
                <a16:creationId xmlns:a16="http://schemas.microsoft.com/office/drawing/2014/main" id="{D7EEC77D-A207-82D6-BBF9-514DD4532CA0}"/>
              </a:ext>
            </a:extLst>
          </p:cNvPr>
          <p:cNvSpPr txBox="1"/>
          <p:nvPr/>
        </p:nvSpPr>
        <p:spPr>
          <a:xfrm>
            <a:off x="6995160" y="787011"/>
            <a:ext cx="4804954" cy="5078313"/>
          </a:xfrm>
          <a:prstGeom prst="rect">
            <a:avLst/>
          </a:prstGeom>
          <a:solidFill>
            <a:schemeClr val="accent1">
              <a:lumMod val="75000"/>
            </a:schemeClr>
          </a:solidFill>
        </p:spPr>
        <p:txBody>
          <a:bodyPr wrap="square" rtlCol="0">
            <a:spAutoFit/>
          </a:bodyPr>
          <a:lstStyle/>
          <a:p>
            <a:pPr algn="ctr"/>
            <a:r>
              <a:rPr lang="en-US" dirty="0">
                <a:solidFill>
                  <a:schemeClr val="bg1"/>
                </a:solidFill>
              </a:rPr>
              <a:t>Representatives</a:t>
            </a:r>
          </a:p>
          <a:p>
            <a:r>
              <a:rPr lang="en-US" dirty="0">
                <a:solidFill>
                  <a:schemeClr val="bg1"/>
                </a:solidFill>
              </a:rPr>
              <a:t>North Topsail Beach</a:t>
            </a:r>
          </a:p>
          <a:p>
            <a:pPr marL="285750" indent="-285750">
              <a:buFont typeface="Arial" panose="020B0604020202020204" pitchFamily="34" charset="0"/>
              <a:buChar char="•"/>
            </a:pPr>
            <a:r>
              <a:rPr lang="en-US" dirty="0">
                <a:solidFill>
                  <a:schemeClr val="bg1"/>
                </a:solidFill>
              </a:rPr>
              <a:t>Alderman Fontana</a:t>
            </a:r>
          </a:p>
          <a:p>
            <a:pPr marL="285750" indent="-285750">
              <a:buFont typeface="Arial" panose="020B0604020202020204" pitchFamily="34" charset="0"/>
              <a:buChar char="•"/>
            </a:pPr>
            <a:r>
              <a:rPr lang="en-US" dirty="0">
                <a:solidFill>
                  <a:schemeClr val="bg1"/>
                </a:solidFill>
              </a:rPr>
              <a:t>BISAC Chair Larry Strother</a:t>
            </a:r>
          </a:p>
          <a:p>
            <a:pPr marL="285750" indent="-285750">
              <a:buFont typeface="Arial" panose="020B0604020202020204" pitchFamily="34" charset="0"/>
              <a:buChar char="•"/>
            </a:pPr>
            <a:r>
              <a:rPr lang="en-US" dirty="0">
                <a:solidFill>
                  <a:schemeClr val="bg1"/>
                </a:solidFill>
              </a:rPr>
              <a:t>Alderman Benson (TISPC Vice-Chair)</a:t>
            </a:r>
          </a:p>
          <a:p>
            <a:r>
              <a:rPr lang="en-US" dirty="0">
                <a:solidFill>
                  <a:schemeClr val="bg1"/>
                </a:solidFill>
              </a:rPr>
              <a:t>Surf City</a:t>
            </a:r>
          </a:p>
          <a:p>
            <a:pPr marL="285750" indent="-285750">
              <a:buFont typeface="Arial" panose="020B0604020202020204" pitchFamily="34" charset="0"/>
              <a:buChar char="•"/>
            </a:pPr>
            <a:r>
              <a:rPr lang="en-US" dirty="0">
                <a:solidFill>
                  <a:schemeClr val="bg1"/>
                </a:solidFill>
              </a:rPr>
              <a:t>Mayor Batts</a:t>
            </a:r>
          </a:p>
          <a:p>
            <a:pPr marL="285750" indent="-285750">
              <a:buFont typeface="Arial" panose="020B0604020202020204" pitchFamily="34" charset="0"/>
              <a:buChar char="•"/>
            </a:pPr>
            <a:r>
              <a:rPr lang="en-US" dirty="0">
                <a:solidFill>
                  <a:schemeClr val="bg1"/>
                </a:solidFill>
              </a:rPr>
              <a:t>David Ward</a:t>
            </a:r>
          </a:p>
          <a:p>
            <a:pPr marL="285750" indent="-285750">
              <a:buFont typeface="Arial" panose="020B0604020202020204" pitchFamily="34" charset="0"/>
              <a:buChar char="•"/>
            </a:pPr>
            <a:r>
              <a:rPr lang="en-US" dirty="0">
                <a:solidFill>
                  <a:schemeClr val="bg1"/>
                </a:solidFill>
              </a:rPr>
              <a:t>Hiram Williams</a:t>
            </a:r>
          </a:p>
          <a:p>
            <a:r>
              <a:rPr lang="en-US" dirty="0">
                <a:solidFill>
                  <a:schemeClr val="bg1"/>
                </a:solidFill>
              </a:rPr>
              <a:t>Topsail Beach</a:t>
            </a:r>
          </a:p>
          <a:p>
            <a:pPr marL="285750" indent="-285750">
              <a:buFont typeface="Arial" panose="020B0604020202020204" pitchFamily="34" charset="0"/>
              <a:buChar char="•"/>
            </a:pPr>
            <a:r>
              <a:rPr lang="en-US" dirty="0">
                <a:solidFill>
                  <a:schemeClr val="bg1"/>
                </a:solidFill>
              </a:rPr>
              <a:t>Mayor Smith (TISPC Chair)</a:t>
            </a:r>
          </a:p>
          <a:p>
            <a:pPr marL="285750" indent="-285750">
              <a:buFont typeface="Arial" panose="020B0604020202020204" pitchFamily="34" charset="0"/>
              <a:buChar char="•"/>
            </a:pPr>
            <a:r>
              <a:rPr lang="en-US" dirty="0">
                <a:solidFill>
                  <a:schemeClr val="bg1"/>
                </a:solidFill>
              </a:rPr>
              <a:t>BIS Chair Snyder</a:t>
            </a:r>
          </a:p>
          <a:p>
            <a:pPr marL="285750" indent="-285750">
              <a:buFont typeface="Arial" panose="020B0604020202020204" pitchFamily="34" charset="0"/>
              <a:buChar char="•"/>
            </a:pPr>
            <a:r>
              <a:rPr lang="en-US" dirty="0">
                <a:solidFill>
                  <a:schemeClr val="bg1"/>
                </a:solidFill>
              </a:rPr>
              <a:t>BIS Member Broadhurst</a:t>
            </a:r>
          </a:p>
          <a:p>
            <a:r>
              <a:rPr lang="en-US" dirty="0">
                <a:solidFill>
                  <a:schemeClr val="bg1"/>
                </a:solidFill>
              </a:rPr>
              <a:t>Onslow County</a:t>
            </a:r>
          </a:p>
          <a:p>
            <a:pPr marL="285750" indent="-285750">
              <a:buFont typeface="Arial" panose="020B0604020202020204" pitchFamily="34" charset="0"/>
              <a:buChar char="•"/>
            </a:pPr>
            <a:r>
              <a:rPr lang="en-US" dirty="0">
                <a:solidFill>
                  <a:schemeClr val="bg1"/>
                </a:solidFill>
              </a:rPr>
              <a:t>Commissioner Price</a:t>
            </a:r>
          </a:p>
          <a:p>
            <a:r>
              <a:rPr lang="en-US" dirty="0">
                <a:solidFill>
                  <a:schemeClr val="bg1"/>
                </a:solidFill>
              </a:rPr>
              <a:t>Pender County</a:t>
            </a:r>
          </a:p>
          <a:p>
            <a:pPr marL="285750" indent="-285750">
              <a:buFont typeface="Arial" panose="020B0604020202020204" pitchFamily="34" charset="0"/>
              <a:buChar char="•"/>
            </a:pPr>
            <a:r>
              <a:rPr lang="en-US" dirty="0">
                <a:solidFill>
                  <a:schemeClr val="bg1"/>
                </a:solidFill>
              </a:rPr>
              <a:t>Commissioner George</a:t>
            </a:r>
          </a:p>
          <a:p>
            <a:endParaRPr lang="en-US" dirty="0">
              <a:solidFill>
                <a:schemeClr val="bg1"/>
              </a:solidFill>
            </a:endParaRPr>
          </a:p>
        </p:txBody>
      </p:sp>
    </p:spTree>
    <p:extLst>
      <p:ext uri="{BB962C8B-B14F-4D97-AF65-F5344CB8AC3E}">
        <p14:creationId xmlns:p14="http://schemas.microsoft.com/office/powerpoint/2010/main" val="225443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ature, sky, shore">
            <a:extLst>
              <a:ext uri="{FF2B5EF4-FFF2-40B4-BE49-F238E27FC236}">
                <a16:creationId xmlns:a16="http://schemas.microsoft.com/office/drawing/2014/main" id="{1E03A775-DE43-C47D-83B2-5F367E09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3" y="637410"/>
            <a:ext cx="12020274" cy="5583180"/>
          </a:xfrm>
          <a:prstGeom prst="rect">
            <a:avLst/>
          </a:prstGeom>
        </p:spPr>
      </p:pic>
      <p:sp>
        <p:nvSpPr>
          <p:cNvPr id="3" name="TextBox 2">
            <a:extLst>
              <a:ext uri="{FF2B5EF4-FFF2-40B4-BE49-F238E27FC236}">
                <a16:creationId xmlns:a16="http://schemas.microsoft.com/office/drawing/2014/main" id="{B97010E2-9E24-FDD6-521F-3BAB78BCDB23}"/>
              </a:ext>
            </a:extLst>
          </p:cNvPr>
          <p:cNvSpPr txBox="1"/>
          <p:nvPr/>
        </p:nvSpPr>
        <p:spPr>
          <a:xfrm>
            <a:off x="1160418" y="1690688"/>
            <a:ext cx="8810897" cy="4093428"/>
          </a:xfrm>
          <a:prstGeom prst="rect">
            <a:avLst/>
          </a:prstGeom>
          <a:solidFill>
            <a:schemeClr val="accent1">
              <a:lumMod val="75000"/>
            </a:schemeClr>
          </a:solidFill>
          <a:ln>
            <a:solidFill>
              <a:schemeClr val="tx1"/>
            </a:solidFill>
          </a:ln>
        </p:spPr>
        <p:txBody>
          <a:bodyPr wrap="square">
            <a:spAutoFit/>
          </a:bodyPr>
          <a:lstStyle/>
          <a:p>
            <a:pPr algn="ctr"/>
            <a:r>
              <a:rPr lang="en-US" sz="2000" dirty="0">
                <a:solidFill>
                  <a:schemeClr val="bg1"/>
                </a:solidFill>
              </a:rPr>
              <a:t>	Consultant &amp; Partners Reviews </a:t>
            </a:r>
          </a:p>
          <a:p>
            <a:pPr marL="342900" indent="-342900">
              <a:buFont typeface="Arial" panose="020B0604020202020204" pitchFamily="34" charset="0"/>
              <a:buChar char="•"/>
            </a:pPr>
            <a:r>
              <a:rPr lang="en-US" sz="2000" dirty="0">
                <a:solidFill>
                  <a:schemeClr val="bg1"/>
                </a:solidFill>
              </a:rPr>
              <a:t>Federal Legislation Activities - Mike McIntyre </a:t>
            </a:r>
          </a:p>
          <a:p>
            <a:pPr marL="800100" lvl="1" indent="-342900">
              <a:buFont typeface="Arial" panose="020B0604020202020204" pitchFamily="34" charset="0"/>
              <a:buChar char="•"/>
            </a:pPr>
            <a:r>
              <a:rPr lang="en-US" sz="2000" dirty="0">
                <a:solidFill>
                  <a:schemeClr val="bg1"/>
                </a:solidFill>
              </a:rPr>
              <a:t>Summarized Washington Legislative trip</a:t>
            </a:r>
          </a:p>
          <a:p>
            <a:pPr marL="800100" lvl="1" indent="-342900">
              <a:buFont typeface="Arial" panose="020B0604020202020204" pitchFamily="34" charset="0"/>
              <a:buChar char="•"/>
            </a:pPr>
            <a:r>
              <a:rPr lang="en-US" sz="2000" dirty="0">
                <a:solidFill>
                  <a:schemeClr val="bg1"/>
                </a:solidFill>
              </a:rPr>
              <a:t>Sand Borrowing: CBRA zones for non-CBRA zone beach nourishment</a:t>
            </a:r>
          </a:p>
          <a:p>
            <a:pPr marL="800100" lvl="1" indent="-342900">
              <a:buFont typeface="Arial" panose="020B0604020202020204" pitchFamily="34" charset="0"/>
              <a:buChar char="•"/>
            </a:pPr>
            <a:r>
              <a:rPr lang="en-US" sz="2000" dirty="0">
                <a:solidFill>
                  <a:schemeClr val="bg1"/>
                </a:solidFill>
              </a:rPr>
              <a:t>General Reevaluation Report: Federal Project (Surf City)</a:t>
            </a:r>
          </a:p>
          <a:p>
            <a:pPr marL="342900" indent="-342900">
              <a:buFont typeface="Arial" panose="020B0604020202020204" pitchFamily="34" charset="0"/>
              <a:buChar char="•"/>
            </a:pPr>
            <a:r>
              <a:rPr lang="en-US" sz="2000" dirty="0">
                <a:solidFill>
                  <a:schemeClr val="bg1"/>
                </a:solidFill>
              </a:rPr>
              <a:t>NC State Legislation Activities - Connie Wilson </a:t>
            </a:r>
          </a:p>
          <a:p>
            <a:pPr marL="800100" lvl="1" indent="-342900">
              <a:buFont typeface="Arial" panose="020B0604020202020204" pitchFamily="34" charset="0"/>
              <a:buChar char="•"/>
            </a:pPr>
            <a:r>
              <a:rPr lang="en-US" sz="2000" dirty="0">
                <a:solidFill>
                  <a:schemeClr val="bg1"/>
                </a:solidFill>
              </a:rPr>
              <a:t>Monitoring bill(s) progress; Pressure on Shallow Draft Fund; </a:t>
            </a:r>
            <a:r>
              <a:rPr lang="en-US" sz="2000" dirty="0" err="1">
                <a:solidFill>
                  <a:schemeClr val="bg1"/>
                </a:solidFill>
              </a:rPr>
              <a:t>Unencaps</a:t>
            </a:r>
            <a:r>
              <a:rPr lang="en-US" sz="2000" dirty="0">
                <a:solidFill>
                  <a:schemeClr val="bg1"/>
                </a:solidFill>
              </a:rPr>
              <a:t>. bill</a:t>
            </a:r>
          </a:p>
          <a:p>
            <a:pPr marL="342900" indent="-342900">
              <a:buFont typeface="Arial" panose="020B0604020202020204" pitchFamily="34" charset="0"/>
              <a:buChar char="•"/>
            </a:pPr>
            <a:r>
              <a:rPr lang="en-US" sz="2000" dirty="0">
                <a:solidFill>
                  <a:schemeClr val="bg1"/>
                </a:solidFill>
              </a:rPr>
              <a:t>North Carolina Coastal Federation – Kerri Allen</a:t>
            </a:r>
          </a:p>
          <a:p>
            <a:pPr marL="800100" lvl="1" indent="-342900">
              <a:buFont typeface="Arial" panose="020B0604020202020204" pitchFamily="34" charset="0"/>
              <a:buChar char="•"/>
            </a:pPr>
            <a:r>
              <a:rPr lang="en-US" sz="2000" dirty="0">
                <a:solidFill>
                  <a:schemeClr val="bg1"/>
                </a:solidFill>
              </a:rPr>
              <a:t>Grant funding for oyster sanctuary &amp; marine vessel &amp; debris removal;</a:t>
            </a:r>
          </a:p>
          <a:p>
            <a:pPr marL="800100" lvl="1" indent="-342900">
              <a:buFont typeface="Arial" panose="020B0604020202020204" pitchFamily="34" charset="0"/>
              <a:buChar char="•"/>
            </a:pPr>
            <a:r>
              <a:rPr lang="en-US" sz="2000" dirty="0">
                <a:solidFill>
                  <a:schemeClr val="bg1"/>
                </a:solidFill>
              </a:rPr>
              <a:t>Unencapsulated polystyrene ban all 20 coastal counties;</a:t>
            </a:r>
          </a:p>
          <a:p>
            <a:pPr marL="342900" indent="-342900">
              <a:buFont typeface="Arial" panose="020B0604020202020204" pitchFamily="34" charset="0"/>
              <a:buChar char="•"/>
            </a:pPr>
            <a:r>
              <a:rPr lang="en-US" sz="2000" dirty="0">
                <a:solidFill>
                  <a:schemeClr val="bg1"/>
                </a:solidFill>
              </a:rPr>
              <a:t>North Carolina Beach, Inlet and Waterway Association – Kathleen </a:t>
            </a:r>
            <a:r>
              <a:rPr lang="en-US" sz="2000" dirty="0" err="1">
                <a:solidFill>
                  <a:schemeClr val="bg1"/>
                </a:solidFill>
              </a:rPr>
              <a:t>Riely</a:t>
            </a:r>
            <a:r>
              <a:rPr lang="en-US" sz="2000" dirty="0">
                <a:solidFill>
                  <a:schemeClr val="bg1"/>
                </a:solidFill>
              </a:rPr>
              <a:t> </a:t>
            </a:r>
          </a:p>
          <a:p>
            <a:pPr marL="342900" indent="-342900">
              <a:buFont typeface="Arial" panose="020B0604020202020204" pitchFamily="34" charset="0"/>
              <a:buChar char="•"/>
            </a:pPr>
            <a:r>
              <a:rPr lang="en-US" sz="2000" dirty="0">
                <a:solidFill>
                  <a:schemeClr val="bg1"/>
                </a:solidFill>
              </a:rPr>
              <a:t>Turtle Hospital – Kathy </a:t>
            </a:r>
            <a:r>
              <a:rPr lang="en-US" sz="2000" dirty="0" err="1">
                <a:solidFill>
                  <a:schemeClr val="bg1"/>
                </a:solidFill>
              </a:rPr>
              <a:t>Zagzebski</a:t>
            </a:r>
            <a:r>
              <a:rPr lang="en-US" sz="2000" dirty="0">
                <a:solidFill>
                  <a:schemeClr val="bg1"/>
                </a:solidFill>
              </a:rPr>
              <a:t>  </a:t>
            </a:r>
          </a:p>
          <a:p>
            <a:pPr marL="800100" lvl="1" indent="-342900">
              <a:buFont typeface="Arial" panose="020B0604020202020204" pitchFamily="34" charset="0"/>
              <a:buChar char="•"/>
            </a:pPr>
            <a:r>
              <a:rPr lang="en-US" sz="2000" dirty="0">
                <a:solidFill>
                  <a:schemeClr val="bg1"/>
                </a:solidFill>
              </a:rPr>
              <a:t>Community day tour a success; Public tours starting- reservations required  </a:t>
            </a:r>
          </a:p>
        </p:txBody>
      </p:sp>
      <p:sp>
        <p:nvSpPr>
          <p:cNvPr id="6" name="Title 5">
            <a:extLst>
              <a:ext uri="{FF2B5EF4-FFF2-40B4-BE49-F238E27FC236}">
                <a16:creationId xmlns:a16="http://schemas.microsoft.com/office/drawing/2014/main" id="{1F59FF52-90E8-5350-C712-D1ED66017A57}"/>
              </a:ext>
            </a:extLst>
          </p:cNvPr>
          <p:cNvSpPr>
            <a:spLocks noGrp="1"/>
          </p:cNvSpPr>
          <p:nvPr>
            <p:ph type="title"/>
          </p:nvPr>
        </p:nvSpPr>
        <p:spPr/>
        <p:txBody>
          <a:bodyPr/>
          <a:lstStyle/>
          <a:p>
            <a:r>
              <a:rPr lang="en-US" dirty="0">
                <a:solidFill>
                  <a:schemeClr val="accent1">
                    <a:lumMod val="75000"/>
                  </a:schemeClr>
                </a:solidFill>
              </a:rPr>
              <a:t>TISPC – April Meeting Agenda Items</a:t>
            </a:r>
          </a:p>
        </p:txBody>
      </p:sp>
    </p:spTree>
    <p:extLst>
      <p:ext uri="{BB962C8B-B14F-4D97-AF65-F5344CB8AC3E}">
        <p14:creationId xmlns:p14="http://schemas.microsoft.com/office/powerpoint/2010/main" val="346480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ature, sky, shore">
            <a:extLst>
              <a:ext uri="{FF2B5EF4-FFF2-40B4-BE49-F238E27FC236}">
                <a16:creationId xmlns:a16="http://schemas.microsoft.com/office/drawing/2014/main" id="{1E03A775-DE43-C47D-83B2-5F367E09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3" y="637410"/>
            <a:ext cx="12020274" cy="5583180"/>
          </a:xfrm>
          <a:prstGeom prst="rect">
            <a:avLst/>
          </a:prstGeom>
        </p:spPr>
      </p:pic>
      <p:sp>
        <p:nvSpPr>
          <p:cNvPr id="3" name="TextBox 2">
            <a:extLst>
              <a:ext uri="{FF2B5EF4-FFF2-40B4-BE49-F238E27FC236}">
                <a16:creationId xmlns:a16="http://schemas.microsoft.com/office/drawing/2014/main" id="{B97010E2-9E24-FDD6-521F-3BAB78BCDB23}"/>
              </a:ext>
            </a:extLst>
          </p:cNvPr>
          <p:cNvSpPr txBox="1"/>
          <p:nvPr/>
        </p:nvSpPr>
        <p:spPr>
          <a:xfrm>
            <a:off x="1177835" y="1962973"/>
            <a:ext cx="8985068" cy="3477875"/>
          </a:xfrm>
          <a:prstGeom prst="rect">
            <a:avLst/>
          </a:prstGeom>
          <a:solidFill>
            <a:schemeClr val="accent1">
              <a:lumMod val="75000"/>
            </a:schemeClr>
          </a:solidFill>
          <a:ln>
            <a:solidFill>
              <a:schemeClr val="tx1"/>
            </a:solidFill>
          </a:ln>
        </p:spPr>
        <p:txBody>
          <a:bodyPr wrap="square">
            <a:spAutoFit/>
          </a:bodyPr>
          <a:lstStyle/>
          <a:p>
            <a:pPr algn="ctr"/>
            <a:r>
              <a:rPr lang="en-US" sz="2000" dirty="0">
                <a:solidFill>
                  <a:schemeClr val="bg1"/>
                </a:solidFill>
              </a:rPr>
              <a:t>	Old Business &amp; Updates</a:t>
            </a:r>
          </a:p>
          <a:p>
            <a:r>
              <a:rPr lang="en-US" sz="2000" dirty="0">
                <a:solidFill>
                  <a:schemeClr val="bg1"/>
                </a:solidFill>
              </a:rPr>
              <a:t>a. Beach Clean Update – Realtors will promote</a:t>
            </a:r>
          </a:p>
          <a:p>
            <a:r>
              <a:rPr lang="en-US" sz="2000" dirty="0">
                <a:solidFill>
                  <a:schemeClr val="bg1"/>
                </a:solidFill>
              </a:rPr>
              <a:t>b. RCCP additional update/discussion – All three towns moving forward w/projects</a:t>
            </a:r>
          </a:p>
          <a:p>
            <a:r>
              <a:rPr lang="en-US" sz="2000" dirty="0">
                <a:solidFill>
                  <a:schemeClr val="bg1"/>
                </a:solidFill>
              </a:rPr>
              <a:t>c. Review of Washington, D.C. Discussions - See next slide</a:t>
            </a:r>
          </a:p>
          <a:p>
            <a:r>
              <a:rPr lang="en-US" sz="2000" dirty="0">
                <a:solidFill>
                  <a:schemeClr val="bg1"/>
                </a:solidFill>
              </a:rPr>
              <a:t>d. Balloon Ordinance Update –</a:t>
            </a:r>
          </a:p>
          <a:p>
            <a:pPr marL="342900" indent="-342900">
              <a:buFont typeface="Arial" panose="020B0604020202020204" pitchFamily="34" charset="0"/>
              <a:buChar char="•"/>
            </a:pPr>
            <a:r>
              <a:rPr lang="en-US" sz="2000" dirty="0">
                <a:solidFill>
                  <a:schemeClr val="bg1"/>
                </a:solidFill>
              </a:rPr>
              <a:t>Surf City &amp; Topsail Beach adopted w/modifications; N. Topsail Beach -concerns</a:t>
            </a:r>
          </a:p>
          <a:p>
            <a:r>
              <a:rPr lang="en-US" sz="2000" dirty="0">
                <a:solidFill>
                  <a:schemeClr val="bg1"/>
                </a:solidFill>
              </a:rPr>
              <a:t>e. Project – Dr. Moore – Predicting Results of Resilience Projects</a:t>
            </a:r>
          </a:p>
          <a:p>
            <a:pPr marL="342900" indent="-342900">
              <a:buFont typeface="Arial" panose="020B0604020202020204" pitchFamily="34" charset="0"/>
              <a:buChar char="•"/>
            </a:pPr>
            <a:r>
              <a:rPr lang="en-US" sz="2000" dirty="0">
                <a:solidFill>
                  <a:schemeClr val="bg1"/>
                </a:solidFill>
              </a:rPr>
              <a:t>TISPC will support	</a:t>
            </a:r>
          </a:p>
          <a:p>
            <a:r>
              <a:rPr lang="en-US" sz="2000" dirty="0">
                <a:solidFill>
                  <a:schemeClr val="bg1"/>
                </a:solidFill>
              </a:rPr>
              <a:t>f. CRC Meeting Review </a:t>
            </a:r>
          </a:p>
          <a:p>
            <a:pPr marL="342900" indent="-342900">
              <a:buFont typeface="Arial" panose="020B0604020202020204" pitchFamily="34" charset="0"/>
              <a:buChar char="•"/>
            </a:pPr>
            <a:r>
              <a:rPr lang="en-US" sz="2000" dirty="0">
                <a:solidFill>
                  <a:schemeClr val="bg1"/>
                </a:solidFill>
              </a:rPr>
              <a:t>IHA rules on hold; Septic tanks/wet sand beach; Permit fees-doubling; Shellfish structures approved; CRC CBRA/non-CBRA sand borrowing issue education</a:t>
            </a:r>
          </a:p>
        </p:txBody>
      </p:sp>
      <p:sp>
        <p:nvSpPr>
          <p:cNvPr id="6" name="Title 5">
            <a:extLst>
              <a:ext uri="{FF2B5EF4-FFF2-40B4-BE49-F238E27FC236}">
                <a16:creationId xmlns:a16="http://schemas.microsoft.com/office/drawing/2014/main" id="{1F59FF52-90E8-5350-C712-D1ED66017A57}"/>
              </a:ext>
            </a:extLst>
          </p:cNvPr>
          <p:cNvSpPr>
            <a:spLocks noGrp="1"/>
          </p:cNvSpPr>
          <p:nvPr>
            <p:ph type="title"/>
          </p:nvPr>
        </p:nvSpPr>
        <p:spPr/>
        <p:txBody>
          <a:bodyPr/>
          <a:lstStyle/>
          <a:p>
            <a:r>
              <a:rPr lang="en-US" dirty="0">
                <a:solidFill>
                  <a:schemeClr val="accent1">
                    <a:lumMod val="75000"/>
                  </a:schemeClr>
                </a:solidFill>
              </a:rPr>
              <a:t>TISPC – April Meeting Agenda Items</a:t>
            </a:r>
          </a:p>
        </p:txBody>
      </p:sp>
    </p:spTree>
    <p:extLst>
      <p:ext uri="{BB962C8B-B14F-4D97-AF65-F5344CB8AC3E}">
        <p14:creationId xmlns:p14="http://schemas.microsoft.com/office/powerpoint/2010/main" val="341686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ature, sky, shore">
            <a:extLst>
              <a:ext uri="{FF2B5EF4-FFF2-40B4-BE49-F238E27FC236}">
                <a16:creationId xmlns:a16="http://schemas.microsoft.com/office/drawing/2014/main" id="{1E03A775-DE43-C47D-83B2-5F367E09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3" y="637410"/>
            <a:ext cx="12020274" cy="5583180"/>
          </a:xfrm>
          <a:prstGeom prst="rect">
            <a:avLst/>
          </a:prstGeom>
        </p:spPr>
      </p:pic>
      <p:sp>
        <p:nvSpPr>
          <p:cNvPr id="3" name="TextBox 2">
            <a:extLst>
              <a:ext uri="{FF2B5EF4-FFF2-40B4-BE49-F238E27FC236}">
                <a16:creationId xmlns:a16="http://schemas.microsoft.com/office/drawing/2014/main" id="{B97010E2-9E24-FDD6-521F-3BAB78BCDB23}"/>
              </a:ext>
            </a:extLst>
          </p:cNvPr>
          <p:cNvSpPr txBox="1"/>
          <p:nvPr/>
        </p:nvSpPr>
        <p:spPr>
          <a:xfrm>
            <a:off x="376334" y="2129837"/>
            <a:ext cx="4719569" cy="3477875"/>
          </a:xfrm>
          <a:prstGeom prst="rect">
            <a:avLst/>
          </a:prstGeom>
          <a:solidFill>
            <a:schemeClr val="accent1">
              <a:lumMod val="75000"/>
            </a:schemeClr>
          </a:solidFill>
          <a:ln>
            <a:solidFill>
              <a:schemeClr val="tx1"/>
            </a:solidFill>
          </a:ln>
        </p:spPr>
        <p:txBody>
          <a:bodyPr wrap="square">
            <a:spAutoFit/>
          </a:bodyPr>
          <a:lstStyle/>
          <a:p>
            <a:pPr algn="ctr"/>
            <a:r>
              <a:rPr lang="en-US" sz="2000" dirty="0">
                <a:solidFill>
                  <a:schemeClr val="bg1"/>
                </a:solidFill>
              </a:rPr>
              <a:t>	</a:t>
            </a:r>
          </a:p>
          <a:p>
            <a:r>
              <a:rPr lang="en-US" sz="2000" dirty="0">
                <a:solidFill>
                  <a:schemeClr val="bg1"/>
                </a:solidFill>
              </a:rPr>
              <a:t>Washington Trip Highlights– Mike McIntyre</a:t>
            </a:r>
          </a:p>
          <a:p>
            <a:pPr marL="342900" indent="-342900">
              <a:buFont typeface="Arial" panose="020B0604020202020204" pitchFamily="34" charset="0"/>
              <a:buChar char="•"/>
            </a:pPr>
            <a:r>
              <a:rPr lang="en-US" sz="2000" dirty="0">
                <a:solidFill>
                  <a:schemeClr val="bg1"/>
                </a:solidFill>
              </a:rPr>
              <a:t>NTB CBRA issue</a:t>
            </a:r>
          </a:p>
          <a:p>
            <a:pPr marL="342900" indent="-342900">
              <a:buFont typeface="Arial" panose="020B0604020202020204" pitchFamily="34" charset="0"/>
              <a:buChar char="•"/>
            </a:pPr>
            <a:r>
              <a:rPr lang="en-US" sz="2000" dirty="0">
                <a:solidFill>
                  <a:schemeClr val="bg1"/>
                </a:solidFill>
              </a:rPr>
              <a:t>Sand borrowing CBRA to non-CBRA </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Meetings held with</a:t>
            </a:r>
          </a:p>
          <a:p>
            <a:pPr marL="342900" indent="-342900">
              <a:buFont typeface="Arial" panose="020B0604020202020204" pitchFamily="34" charset="0"/>
              <a:buChar char="•"/>
            </a:pPr>
            <a:r>
              <a:rPr lang="en-US" sz="2000" dirty="0">
                <a:solidFill>
                  <a:schemeClr val="bg1"/>
                </a:solidFill>
              </a:rPr>
              <a:t>Congressman </a:t>
            </a:r>
            <a:r>
              <a:rPr lang="en-US" sz="2000" dirty="0" err="1">
                <a:solidFill>
                  <a:schemeClr val="bg1"/>
                </a:solidFill>
              </a:rPr>
              <a:t>Rouzer</a:t>
            </a: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Congressman Murphy (staff)</a:t>
            </a:r>
          </a:p>
          <a:p>
            <a:pPr marL="342900" indent="-342900">
              <a:buFont typeface="Arial" panose="020B0604020202020204" pitchFamily="34" charset="0"/>
              <a:buChar char="•"/>
            </a:pPr>
            <a:r>
              <a:rPr lang="en-US" sz="2000" dirty="0">
                <a:solidFill>
                  <a:schemeClr val="bg1"/>
                </a:solidFill>
              </a:rPr>
              <a:t>Senators Tillis &amp; Burr (staff)</a:t>
            </a:r>
          </a:p>
          <a:p>
            <a:pPr marL="342900" indent="-342900">
              <a:buFont typeface="Arial" panose="020B0604020202020204" pitchFamily="34" charset="0"/>
              <a:buChar char="•"/>
            </a:pPr>
            <a:r>
              <a:rPr lang="en-US" sz="2000" dirty="0">
                <a:solidFill>
                  <a:schemeClr val="bg1"/>
                </a:solidFill>
              </a:rPr>
              <a:t>US Fish &amp; Wildlife</a:t>
            </a:r>
          </a:p>
          <a:p>
            <a:pPr marL="342900" indent="-342900">
              <a:buFont typeface="Arial" panose="020B0604020202020204" pitchFamily="34" charset="0"/>
              <a:buChar char="•"/>
            </a:pPr>
            <a:r>
              <a:rPr lang="en-US" sz="2000" dirty="0">
                <a:solidFill>
                  <a:schemeClr val="bg1"/>
                </a:solidFill>
              </a:rPr>
              <a:t>Us Army Corps</a:t>
            </a:r>
          </a:p>
        </p:txBody>
      </p:sp>
      <p:sp>
        <p:nvSpPr>
          <p:cNvPr id="6" name="Title 5">
            <a:extLst>
              <a:ext uri="{FF2B5EF4-FFF2-40B4-BE49-F238E27FC236}">
                <a16:creationId xmlns:a16="http://schemas.microsoft.com/office/drawing/2014/main" id="{1F59FF52-90E8-5350-C712-D1ED66017A57}"/>
              </a:ext>
            </a:extLst>
          </p:cNvPr>
          <p:cNvSpPr>
            <a:spLocks noGrp="1"/>
          </p:cNvSpPr>
          <p:nvPr>
            <p:ph type="title"/>
          </p:nvPr>
        </p:nvSpPr>
        <p:spPr/>
        <p:txBody>
          <a:bodyPr/>
          <a:lstStyle/>
          <a:p>
            <a:r>
              <a:rPr lang="en-US" dirty="0">
                <a:solidFill>
                  <a:schemeClr val="accent1">
                    <a:lumMod val="75000"/>
                  </a:schemeClr>
                </a:solidFill>
              </a:rPr>
              <a:t>TISPC Federal Legislation Activities </a:t>
            </a:r>
          </a:p>
        </p:txBody>
      </p:sp>
      <p:pic>
        <p:nvPicPr>
          <p:cNvPr id="4" name="Picture 3" descr="A group of people posing for a photo">
            <a:extLst>
              <a:ext uri="{FF2B5EF4-FFF2-40B4-BE49-F238E27FC236}">
                <a16:creationId xmlns:a16="http://schemas.microsoft.com/office/drawing/2014/main" id="{26F98416-7D44-E8AF-D72C-6324E66DB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374" y="1375955"/>
            <a:ext cx="6100232" cy="4593629"/>
          </a:xfrm>
          <a:prstGeom prst="rect">
            <a:avLst/>
          </a:prstGeom>
          <a:ln w="19050">
            <a:solidFill>
              <a:schemeClr val="tx1"/>
            </a:solidFill>
          </a:ln>
        </p:spPr>
      </p:pic>
      <p:sp>
        <p:nvSpPr>
          <p:cNvPr id="7" name="TextBox 6">
            <a:extLst>
              <a:ext uri="{FF2B5EF4-FFF2-40B4-BE49-F238E27FC236}">
                <a16:creationId xmlns:a16="http://schemas.microsoft.com/office/drawing/2014/main" id="{9E6EAE36-A5DF-9382-A982-CA14CEF37512}"/>
              </a:ext>
            </a:extLst>
          </p:cNvPr>
          <p:cNvSpPr txBox="1"/>
          <p:nvPr/>
        </p:nvSpPr>
        <p:spPr>
          <a:xfrm>
            <a:off x="6949439" y="5600252"/>
            <a:ext cx="3300549" cy="369332"/>
          </a:xfrm>
          <a:prstGeom prst="rect">
            <a:avLst/>
          </a:prstGeom>
          <a:solidFill>
            <a:schemeClr val="accent1">
              <a:lumMod val="75000"/>
            </a:schemeClr>
          </a:solidFill>
        </p:spPr>
        <p:txBody>
          <a:bodyPr wrap="square" rtlCol="0">
            <a:spAutoFit/>
          </a:bodyPr>
          <a:lstStyle/>
          <a:p>
            <a:r>
              <a:rPr lang="en-US" dirty="0">
                <a:solidFill>
                  <a:schemeClr val="bg1"/>
                </a:solidFill>
              </a:rPr>
              <a:t>Congressman </a:t>
            </a:r>
            <a:r>
              <a:rPr lang="en-US" dirty="0" err="1">
                <a:solidFill>
                  <a:schemeClr val="bg1"/>
                </a:solidFill>
              </a:rPr>
              <a:t>Rouzer</a:t>
            </a:r>
            <a:r>
              <a:rPr lang="en-US" dirty="0">
                <a:solidFill>
                  <a:schemeClr val="bg1"/>
                </a:solidFill>
              </a:rPr>
              <a:t> Meeting</a:t>
            </a:r>
          </a:p>
        </p:txBody>
      </p:sp>
    </p:spTree>
    <p:extLst>
      <p:ext uri="{BB962C8B-B14F-4D97-AF65-F5344CB8AC3E}">
        <p14:creationId xmlns:p14="http://schemas.microsoft.com/office/powerpoint/2010/main" val="210558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ature, sky, shore">
            <a:extLst>
              <a:ext uri="{FF2B5EF4-FFF2-40B4-BE49-F238E27FC236}">
                <a16:creationId xmlns:a16="http://schemas.microsoft.com/office/drawing/2014/main" id="{1E03A775-DE43-C47D-83B2-5F367E09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3" y="637410"/>
            <a:ext cx="12020274" cy="5583180"/>
          </a:xfrm>
          <a:prstGeom prst="rect">
            <a:avLst/>
          </a:prstGeom>
        </p:spPr>
      </p:pic>
      <p:sp>
        <p:nvSpPr>
          <p:cNvPr id="3" name="TextBox 2">
            <a:extLst>
              <a:ext uri="{FF2B5EF4-FFF2-40B4-BE49-F238E27FC236}">
                <a16:creationId xmlns:a16="http://schemas.microsoft.com/office/drawing/2014/main" id="{B97010E2-9E24-FDD6-521F-3BAB78BCDB23}"/>
              </a:ext>
            </a:extLst>
          </p:cNvPr>
          <p:cNvSpPr txBox="1"/>
          <p:nvPr/>
        </p:nvSpPr>
        <p:spPr>
          <a:xfrm>
            <a:off x="1177836" y="1962973"/>
            <a:ext cx="10092676" cy="3170099"/>
          </a:xfrm>
          <a:prstGeom prst="rect">
            <a:avLst/>
          </a:prstGeom>
          <a:solidFill>
            <a:schemeClr val="accent1">
              <a:lumMod val="75000"/>
            </a:schemeClr>
          </a:solidFill>
          <a:ln>
            <a:solidFill>
              <a:schemeClr val="tx1"/>
            </a:solidFill>
          </a:ln>
        </p:spPr>
        <p:txBody>
          <a:bodyPr wrap="square">
            <a:spAutoFit/>
          </a:bodyPr>
          <a:lstStyle/>
          <a:p>
            <a:pPr algn="ctr"/>
            <a:r>
              <a:rPr lang="en-US" sz="2000" dirty="0">
                <a:solidFill>
                  <a:schemeClr val="bg1"/>
                </a:solidFill>
              </a:rPr>
              <a:t>		Town’s Local Projects/Direction  </a:t>
            </a:r>
          </a:p>
          <a:p>
            <a:pPr marL="342900" indent="-342900">
              <a:buFont typeface="Arial" panose="020B0604020202020204" pitchFamily="34" charset="0"/>
              <a:buChar char="•"/>
            </a:pPr>
            <a:r>
              <a:rPr lang="en-US" sz="2000" dirty="0">
                <a:solidFill>
                  <a:schemeClr val="bg1"/>
                </a:solidFill>
              </a:rPr>
              <a:t>North Topsail Beach - Alice Derian </a:t>
            </a:r>
          </a:p>
          <a:p>
            <a:pPr marL="800100" lvl="1" indent="-342900">
              <a:buFont typeface="Arial" panose="020B0604020202020204" pitchFamily="34" charset="0"/>
              <a:buChar char="•"/>
            </a:pPr>
            <a:r>
              <a:rPr lang="en-US" sz="2000" dirty="0">
                <a:solidFill>
                  <a:schemeClr val="bg1"/>
                </a:solidFill>
              </a:rPr>
              <a:t>Outlined status of FEMA projects; BA4 access restored; Permit for Phase 4 nourishment; RCCP projects grant submitted</a:t>
            </a:r>
          </a:p>
          <a:p>
            <a:pPr marL="342900" indent="-342900">
              <a:buFont typeface="Arial" panose="020B0604020202020204" pitchFamily="34" charset="0"/>
              <a:buChar char="•"/>
            </a:pPr>
            <a:r>
              <a:rPr lang="en-US" sz="2000" dirty="0">
                <a:solidFill>
                  <a:schemeClr val="bg1"/>
                </a:solidFill>
              </a:rPr>
              <a:t>Surf City - Kyle Breuer</a:t>
            </a:r>
          </a:p>
          <a:p>
            <a:pPr marL="800100" lvl="1" indent="-342900">
              <a:buFont typeface="Arial" panose="020B0604020202020204" pitchFamily="34" charset="0"/>
              <a:buChar char="•"/>
            </a:pPr>
            <a:r>
              <a:rPr lang="en-US" sz="2000" dirty="0">
                <a:solidFill>
                  <a:schemeClr val="bg1"/>
                </a:solidFill>
              </a:rPr>
              <a:t>General Reevaluation Report: Federal Project by August; BMP with Moffatt &amp; Nichol </a:t>
            </a:r>
          </a:p>
          <a:p>
            <a:pPr marL="342900" indent="-342900">
              <a:buFont typeface="Arial" panose="020B0604020202020204" pitchFamily="34" charset="0"/>
              <a:buChar char="•"/>
            </a:pPr>
            <a:r>
              <a:rPr lang="en-US" sz="2000" dirty="0">
                <a:solidFill>
                  <a:schemeClr val="bg1"/>
                </a:solidFill>
              </a:rPr>
              <a:t>Topsail Beach - Doug Shipley</a:t>
            </a:r>
          </a:p>
          <a:p>
            <a:pPr marL="800100" lvl="1" indent="-342900">
              <a:buFont typeface="Arial" panose="020B0604020202020204" pitchFamily="34" charset="0"/>
              <a:buChar char="•"/>
            </a:pPr>
            <a:r>
              <a:rPr lang="en-US" sz="2000" dirty="0">
                <a:solidFill>
                  <a:schemeClr val="bg1"/>
                </a:solidFill>
              </a:rPr>
              <a:t>BIS voted fall/winter dredging project; Outer Bar dredging with Merritt; Stormwater grant approved; Arbitration with FEMA for re-imbursement; RCCP grant failed</a:t>
            </a:r>
          </a:p>
          <a:p>
            <a:pPr marL="342900" indent="-342900">
              <a:buFont typeface="Arial" panose="020B0604020202020204" pitchFamily="34" charset="0"/>
              <a:buChar char="•"/>
            </a:pPr>
            <a:endParaRPr lang="en-US" sz="2000" dirty="0">
              <a:solidFill>
                <a:schemeClr val="bg1"/>
              </a:solidFill>
            </a:endParaRPr>
          </a:p>
        </p:txBody>
      </p:sp>
      <p:sp>
        <p:nvSpPr>
          <p:cNvPr id="6" name="Title 5">
            <a:extLst>
              <a:ext uri="{FF2B5EF4-FFF2-40B4-BE49-F238E27FC236}">
                <a16:creationId xmlns:a16="http://schemas.microsoft.com/office/drawing/2014/main" id="{1F59FF52-90E8-5350-C712-D1ED66017A57}"/>
              </a:ext>
            </a:extLst>
          </p:cNvPr>
          <p:cNvSpPr>
            <a:spLocks noGrp="1"/>
          </p:cNvSpPr>
          <p:nvPr>
            <p:ph type="title"/>
          </p:nvPr>
        </p:nvSpPr>
        <p:spPr/>
        <p:txBody>
          <a:bodyPr/>
          <a:lstStyle/>
          <a:p>
            <a:r>
              <a:rPr lang="en-US" dirty="0">
                <a:solidFill>
                  <a:schemeClr val="accent1">
                    <a:lumMod val="75000"/>
                  </a:schemeClr>
                </a:solidFill>
              </a:rPr>
              <a:t>TISPC – April Meeting Agenda Items</a:t>
            </a:r>
          </a:p>
        </p:txBody>
      </p:sp>
    </p:spTree>
    <p:extLst>
      <p:ext uri="{BB962C8B-B14F-4D97-AF65-F5344CB8AC3E}">
        <p14:creationId xmlns:p14="http://schemas.microsoft.com/office/powerpoint/2010/main" val="392489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ature, sky, shore">
            <a:extLst>
              <a:ext uri="{FF2B5EF4-FFF2-40B4-BE49-F238E27FC236}">
                <a16:creationId xmlns:a16="http://schemas.microsoft.com/office/drawing/2014/main" id="{1E03A775-DE43-C47D-83B2-5F367E09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3" y="637410"/>
            <a:ext cx="12020274" cy="5583180"/>
          </a:xfrm>
          <a:prstGeom prst="rect">
            <a:avLst/>
          </a:prstGeom>
        </p:spPr>
      </p:pic>
      <p:sp>
        <p:nvSpPr>
          <p:cNvPr id="3" name="TextBox 2">
            <a:extLst>
              <a:ext uri="{FF2B5EF4-FFF2-40B4-BE49-F238E27FC236}">
                <a16:creationId xmlns:a16="http://schemas.microsoft.com/office/drawing/2014/main" id="{B97010E2-9E24-FDD6-521F-3BAB78BCDB23}"/>
              </a:ext>
            </a:extLst>
          </p:cNvPr>
          <p:cNvSpPr txBox="1"/>
          <p:nvPr/>
        </p:nvSpPr>
        <p:spPr>
          <a:xfrm>
            <a:off x="1177835" y="1962973"/>
            <a:ext cx="8061857" cy="1415772"/>
          </a:xfrm>
          <a:prstGeom prst="rect">
            <a:avLst/>
          </a:prstGeom>
          <a:solidFill>
            <a:schemeClr val="accent1">
              <a:lumMod val="75000"/>
            </a:schemeClr>
          </a:solidFill>
          <a:ln>
            <a:solidFill>
              <a:schemeClr val="tx1"/>
            </a:solidFill>
          </a:ln>
        </p:spPr>
        <p:txBody>
          <a:bodyPr wrap="square">
            <a:spAutoFit/>
          </a:bodyPr>
          <a:lstStyle/>
          <a:p>
            <a:r>
              <a:rPr lang="en-US" sz="2000" dirty="0">
                <a:solidFill>
                  <a:schemeClr val="bg1"/>
                </a:solidFill>
              </a:rPr>
              <a:t>		</a:t>
            </a:r>
            <a:r>
              <a:rPr lang="en-US" sz="6600" dirty="0">
                <a:solidFill>
                  <a:schemeClr val="bg1"/>
                </a:solidFill>
              </a:rPr>
              <a:t>Questions?</a:t>
            </a:r>
          </a:p>
          <a:p>
            <a:pPr marL="342900" indent="-342900">
              <a:buFont typeface="Arial" panose="020B0604020202020204" pitchFamily="34" charset="0"/>
              <a:buChar char="•"/>
            </a:pPr>
            <a:endParaRPr lang="en-US" sz="2000" dirty="0">
              <a:solidFill>
                <a:schemeClr val="bg1"/>
              </a:solidFill>
            </a:endParaRPr>
          </a:p>
        </p:txBody>
      </p:sp>
      <p:sp>
        <p:nvSpPr>
          <p:cNvPr id="6" name="Title 5">
            <a:extLst>
              <a:ext uri="{FF2B5EF4-FFF2-40B4-BE49-F238E27FC236}">
                <a16:creationId xmlns:a16="http://schemas.microsoft.com/office/drawing/2014/main" id="{1F59FF52-90E8-5350-C712-D1ED66017A57}"/>
              </a:ext>
            </a:extLst>
          </p:cNvPr>
          <p:cNvSpPr>
            <a:spLocks noGrp="1"/>
          </p:cNvSpPr>
          <p:nvPr>
            <p:ph type="title"/>
          </p:nvPr>
        </p:nvSpPr>
        <p:spPr/>
        <p:txBody>
          <a:bodyPr/>
          <a:lstStyle/>
          <a:p>
            <a:r>
              <a:rPr lang="en-US" dirty="0">
                <a:solidFill>
                  <a:schemeClr val="accent1">
                    <a:lumMod val="75000"/>
                  </a:schemeClr>
                </a:solidFill>
              </a:rPr>
              <a:t>TISPC </a:t>
            </a:r>
          </a:p>
        </p:txBody>
      </p:sp>
    </p:spTree>
    <p:extLst>
      <p:ext uri="{BB962C8B-B14F-4D97-AF65-F5344CB8AC3E}">
        <p14:creationId xmlns:p14="http://schemas.microsoft.com/office/powerpoint/2010/main" val="3851112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543</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TISPC</vt:lpstr>
      <vt:lpstr>TISPC</vt:lpstr>
      <vt:lpstr>TISPC – April Meeting Agenda Items</vt:lpstr>
      <vt:lpstr>TISPC – April Meeting Agenda Items</vt:lpstr>
      <vt:lpstr>TISPC Federal Legislation Activities </vt:lpstr>
      <vt:lpstr>TISPC – April Meeting Agenda Items</vt:lpstr>
      <vt:lpstr>TISPC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benson</dc:creator>
  <cp:lastModifiedBy>mike benson</cp:lastModifiedBy>
  <cp:revision>1</cp:revision>
  <dcterms:created xsi:type="dcterms:W3CDTF">2023-05-14T13:54:03Z</dcterms:created>
  <dcterms:modified xsi:type="dcterms:W3CDTF">2023-05-15T20:36:57Z</dcterms:modified>
</cp:coreProperties>
</file>