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64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90B7AD-2346-44A6-BC7B-165C3F415C33}" v="20" dt="2024-08-12T17:45:23.535"/>
  </p1510:revLst>
</p1510:revInfo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8/12/2024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8/12/2024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8/12/2024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8/12/2024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8/12/2024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8/12/2024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8/12/2024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8/12/2024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8/12/2024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8/12/2024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8/12/2024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8/12/2024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8/12/2024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NCEM Disaster Relief and Mitigation Grant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Town OF NORTH TOPSAIL BEACH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3776D61A-6FE6-0F5E-0424-96CE7EE29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59" y="4639218"/>
            <a:ext cx="10036629" cy="173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NC Resilient Coastal Communities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572768"/>
            <a:ext cx="6069330" cy="4142232"/>
          </a:xfrm>
        </p:spPr>
        <p:txBody>
          <a:bodyPr/>
          <a:lstStyle/>
          <a:p>
            <a:r>
              <a:rPr lang="en-US" dirty="0"/>
              <a:t>Three Topsail Island Communities participated through Phases 1-3 </a:t>
            </a:r>
          </a:p>
          <a:p>
            <a:pPr lvl="1"/>
            <a:r>
              <a:rPr lang="en-US" dirty="0"/>
              <a:t>To identify </a:t>
            </a:r>
            <a:r>
              <a:rPr lang="en-US" sz="2000" dirty="0"/>
              <a:t>and</a:t>
            </a:r>
            <a:r>
              <a:rPr lang="en-US" dirty="0"/>
              <a:t> develop mitigation options</a:t>
            </a:r>
          </a:p>
          <a:p>
            <a:r>
              <a:rPr lang="en-US" dirty="0"/>
              <a:t>North Topsail Beach looked to stormwater management grant opportunities</a:t>
            </a:r>
          </a:p>
          <a:p>
            <a:pPr lvl="1"/>
            <a:r>
              <a:rPr lang="en-US" dirty="0"/>
              <a:t>Nine roadway sites had been identified in NTB</a:t>
            </a:r>
          </a:p>
        </p:txBody>
      </p:sp>
      <p:pic>
        <p:nvPicPr>
          <p:cNvPr id="5" name="Picture 4" descr="A flooded street and houses&#10;&#10;Description automatically generated">
            <a:extLst>
              <a:ext uri="{FF2B5EF4-FFF2-40B4-BE49-F238E27FC236}">
                <a16:creationId xmlns:a16="http://schemas.microsoft.com/office/drawing/2014/main" id="{6B6325F6-BC4C-BBEC-C3B9-3872973976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985" y="1572768"/>
            <a:ext cx="2633048" cy="3510730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5E2BA8-C2E4-7300-1E6E-2589E82EB421}"/>
              </a:ext>
            </a:extLst>
          </p:cNvPr>
          <p:cNvSpPr txBox="1"/>
          <p:nvPr/>
        </p:nvSpPr>
        <p:spPr>
          <a:xfrm>
            <a:off x="7719321" y="5118288"/>
            <a:ext cx="223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Island Dr. Aug 2023</a:t>
            </a:r>
          </a:p>
        </p:txBody>
      </p:sp>
    </p:spTree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6977A-1F7F-88DB-2A0D-1E6FC37D8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NCEM Disaster Relief and Mitigation Grant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F9212-253C-98B7-9AAA-A938741FB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NTB awarded a $1.2 million grant </a:t>
            </a:r>
          </a:p>
          <a:p>
            <a:r>
              <a:rPr lang="en-US" dirty="0"/>
              <a:t>Two critical sites of nine identified and included in grant application</a:t>
            </a:r>
          </a:p>
          <a:p>
            <a:pPr lvl="1"/>
            <a:r>
              <a:rPr lang="en-US" dirty="0"/>
              <a:t>One site on Island Dr. (Hwy 210): 6 mi throughfare for island-wide access (South)</a:t>
            </a:r>
          </a:p>
          <a:p>
            <a:pPr lvl="1"/>
            <a:r>
              <a:rPr lang="en-US" dirty="0"/>
              <a:t>Second site on New River Inlet Rd. (SR1568): serves 5 miles of the community (North) </a:t>
            </a:r>
          </a:p>
        </p:txBody>
      </p:sp>
      <p:pic>
        <p:nvPicPr>
          <p:cNvPr id="5" name="Picture 4" descr="A flooded road with cars and power lines&#10;&#10;Description automatically generated">
            <a:extLst>
              <a:ext uri="{FF2B5EF4-FFF2-40B4-BE49-F238E27FC236}">
                <a16:creationId xmlns:a16="http://schemas.microsoft.com/office/drawing/2014/main" id="{7C9C1EC8-3605-C38D-7FAE-3C91CB3ED7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8880" y="3236349"/>
            <a:ext cx="1939413" cy="2585884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  <p:pic>
        <p:nvPicPr>
          <p:cNvPr id="7" name="Picture 6" descr="A truck driving through a flooded area&#10;&#10;Description automatically generated">
            <a:extLst>
              <a:ext uri="{FF2B5EF4-FFF2-40B4-BE49-F238E27FC236}">
                <a16:creationId xmlns:a16="http://schemas.microsoft.com/office/drawing/2014/main" id="{5EF2EFC5-90F9-A73B-361B-ACC2887DAB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296" y="3205316"/>
            <a:ext cx="1939413" cy="2585884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06123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B735-B6A1-AEC9-17A0-A0DC309FA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Island Dr. (Hwy 210) at Gray Street</a:t>
            </a:r>
          </a:p>
        </p:txBody>
      </p:sp>
      <p:pic>
        <p:nvPicPr>
          <p:cNvPr id="8" name="Content Placeholder 7" descr="A truck driving through a flooded area&#10;&#10;Description automatically generated">
            <a:extLst>
              <a:ext uri="{FF2B5EF4-FFF2-40B4-BE49-F238E27FC236}">
                <a16:creationId xmlns:a16="http://schemas.microsoft.com/office/drawing/2014/main" id="{585D0B20-556C-6125-C42B-D3BE9EBFDB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393" y="1573213"/>
            <a:ext cx="3106340" cy="4141787"/>
          </a:xfrm>
          <a:ln w="12700">
            <a:solidFill>
              <a:srgbClr val="00B0F0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83C78-FD61-BE0C-4BA3-2FE27DB8C3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Flooding occurs with heavy rain</a:t>
            </a:r>
          </a:p>
          <a:p>
            <a:r>
              <a:rPr lang="en-US" dirty="0"/>
              <a:t>Roadbed in this section below right-of-way grade</a:t>
            </a:r>
          </a:p>
          <a:p>
            <a:r>
              <a:rPr lang="en-US" dirty="0"/>
              <a:t>Frequent detour required</a:t>
            </a:r>
          </a:p>
          <a:p>
            <a:r>
              <a:rPr lang="en-US" dirty="0"/>
              <a:t>Town pumps water off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87E22A-F49A-D235-2AF1-AC483952A4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860" y="2981324"/>
            <a:ext cx="2057301" cy="273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B735-B6A1-AEC9-17A0-A0DC309FA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Island Dr. Infiltration Project: Highlights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83C78-FD61-BE0C-4BA3-2FE27DB8C3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Four stormwater inlet structures, collecting stormwater in the low point of roadway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984 ln ft stormwater pipe, conveying stormwater towards a storage structure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6,701 sq ft underground stormwater storage structures for storage and dispersion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pump station to bring stormwater from a lower elevation on the roadway to the stormwater storage structure at a higher elevation</a:t>
            </a:r>
            <a:endParaRPr lang="en-US" dirty="0"/>
          </a:p>
        </p:txBody>
      </p:sp>
      <p:pic>
        <p:nvPicPr>
          <p:cNvPr id="7" name="Content Placeholder 6" descr="Aerial view of a neighborhood&#10;&#10;Description automatically generated">
            <a:extLst>
              <a:ext uri="{FF2B5EF4-FFF2-40B4-BE49-F238E27FC236}">
                <a16:creationId xmlns:a16="http://schemas.microsoft.com/office/drawing/2014/main" id="{DFE7860E-54A6-C783-871C-7408A2DCE3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475" y="1355989"/>
            <a:ext cx="3543300" cy="4724400"/>
          </a:xfrm>
          <a:ln w="127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3967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9B735-B6A1-AEC9-17A0-A0DC309FA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River Inlet Rd @ Richard C. Peters Park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83C78-FD61-BE0C-4BA3-2FE27DB8C3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Flooding occurs with heavy rain</a:t>
            </a:r>
          </a:p>
          <a:p>
            <a:r>
              <a:rPr lang="en-US" dirty="0"/>
              <a:t>Runoff from OC Beach Access #4 and Park parking lots </a:t>
            </a:r>
          </a:p>
          <a:p>
            <a:r>
              <a:rPr lang="en-US" dirty="0"/>
              <a:t>Roadway in this section low point</a:t>
            </a:r>
          </a:p>
          <a:p>
            <a:r>
              <a:rPr lang="en-US" dirty="0"/>
              <a:t>Bioswales capacity in Park right-of-way not sufficient for heavy rains</a:t>
            </a:r>
          </a:p>
        </p:txBody>
      </p:sp>
      <p:pic>
        <p:nvPicPr>
          <p:cNvPr id="7" name="Content Placeholder 6" descr="A road with signs on it&#10;&#10;Description automatically generated">
            <a:extLst>
              <a:ext uri="{FF2B5EF4-FFF2-40B4-BE49-F238E27FC236}">
                <a16:creationId xmlns:a16="http://schemas.microsoft.com/office/drawing/2014/main" id="{4313C4CE-74AB-8BC4-23AB-D8C69BBAB7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370" y="1572769"/>
            <a:ext cx="2620899" cy="3494532"/>
          </a:xfrm>
          <a:ln w="12700">
            <a:solidFill>
              <a:srgbClr val="00B0F0"/>
            </a:solidFill>
          </a:ln>
        </p:spPr>
      </p:pic>
      <p:pic>
        <p:nvPicPr>
          <p:cNvPr id="11" name="Picture 10" descr="A flooded road with cars and power lines&#10;&#10;Description automatically generated">
            <a:extLst>
              <a:ext uri="{FF2B5EF4-FFF2-40B4-BE49-F238E27FC236}">
                <a16:creationId xmlns:a16="http://schemas.microsoft.com/office/drawing/2014/main" id="{EF142797-5A37-CF61-81AE-53705AF296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269" y="1572768"/>
            <a:ext cx="2620899" cy="3494532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085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7EF3-1342-16FD-CC0E-13161DE6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River Inlet Rd (Park):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D4BB7-C0F3-D8B5-005A-B7825A86E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572768"/>
            <a:ext cx="4754880" cy="4142232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1,717 sq yd permeable pavers to replace the impermeable parking lot pavement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343 ln ft stormwater pipe to convey the stormwater from the shallow bioswales to a level spreader at the south of the property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386 cu yd earthwork for infiltration swales to lower the ground adjacent to the roadway and provide a location for the stormwater to collect and move toward the level spreader.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-20 linear feet of a level spreader and, one stormwater inlet structure</a:t>
            </a:r>
          </a:p>
          <a:p>
            <a:endParaRPr lang="en-US" dirty="0"/>
          </a:p>
        </p:txBody>
      </p:sp>
      <p:pic>
        <p:nvPicPr>
          <p:cNvPr id="5" name="Picture 4" descr="A map of a city&#10;&#10;Description automatically generated">
            <a:extLst>
              <a:ext uri="{FF2B5EF4-FFF2-40B4-BE49-F238E27FC236}">
                <a16:creationId xmlns:a16="http://schemas.microsoft.com/office/drawing/2014/main" id="{BBBC19CB-C754-B31F-1E80-11D6B20B95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5625" y="1293114"/>
            <a:ext cx="3545204" cy="4726939"/>
          </a:xfrm>
          <a:prstGeom prst="rect">
            <a:avLst/>
          </a:prstGeom>
          <a:ln w="127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87055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BCB8-B246-8EE2-9C2A-DBB6F0372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NCEM Disaster Relief and Mitigation Grant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287D1-1AEE-9D15-3B91-F51ACCC93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19" y="1572768"/>
            <a:ext cx="5983605" cy="4142232"/>
          </a:xfrm>
        </p:spPr>
        <p:txBody>
          <a:bodyPr/>
          <a:lstStyle/>
          <a:p>
            <a:r>
              <a:rPr lang="en-US" dirty="0"/>
              <a:t>Timeline (est.)</a:t>
            </a:r>
          </a:p>
          <a:p>
            <a:pPr lvl="1"/>
            <a:r>
              <a:rPr lang="en-US" dirty="0"/>
              <a:t>Grant Award Notification: April 2024</a:t>
            </a:r>
          </a:p>
          <a:p>
            <a:pPr lvl="1"/>
            <a:r>
              <a:rPr lang="en-US" dirty="0"/>
              <a:t>Administrative Grant Compliance: May 2024</a:t>
            </a:r>
          </a:p>
          <a:p>
            <a:pPr lvl="1"/>
            <a:r>
              <a:rPr lang="en-US" dirty="0"/>
              <a:t>Period of Performance: July 2024 – June 2027</a:t>
            </a:r>
          </a:p>
          <a:p>
            <a:pPr marL="32004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D79AD-D228-D21B-74F8-89D194DE59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365" y="1572768"/>
            <a:ext cx="2866514" cy="38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0CBCBB-5F24-98E9-1CF6-6B6BE68C6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309017-6C6C-9453-30F8-6C3BF0924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35" y="1578710"/>
            <a:ext cx="2670279" cy="3548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893539-EC48-5943-CA5C-2FCEC41A4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13" y="1578710"/>
            <a:ext cx="2681765" cy="3548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85436C-C15E-D324-3578-C9812E06C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271" y="1597000"/>
            <a:ext cx="5279594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5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ainting presentation (widescreen).potx" id="{7D8F5DB3-F878-46D5-AF2D-2DD5B7369221}" vid="{9251DF30-C224-466C-9BFA-3064FAD55731}"/>
    </a:ext>
  </a:extLst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215</TotalTime>
  <Words>372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Georgia</vt:lpstr>
      <vt:lpstr>Ocean 16x9</vt:lpstr>
      <vt:lpstr>NCEM Disaster Relief and Mitigation Grant</vt:lpstr>
      <vt:lpstr>NC Resilient Coastal Communities Program</vt:lpstr>
      <vt:lpstr>NCEM Disaster Relief and Mitigation Grant </vt:lpstr>
      <vt:lpstr>Island Dr. (Hwy 210) at Gray Street</vt:lpstr>
      <vt:lpstr>Island Dr. Infiltration Project: Highlights</vt:lpstr>
      <vt:lpstr>New River Inlet Rd @ Richard C. Peters Park</vt:lpstr>
      <vt:lpstr>New River Inlet Rd (Park): Highlights</vt:lpstr>
      <vt:lpstr>NCEM Disaster Relief and Mitigation Grant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mike benson</dc:creator>
  <cp:lastModifiedBy>Alice Derian</cp:lastModifiedBy>
  <cp:revision>2</cp:revision>
  <dcterms:created xsi:type="dcterms:W3CDTF">2024-08-12T14:30:19Z</dcterms:created>
  <dcterms:modified xsi:type="dcterms:W3CDTF">2024-08-12T18:46:11Z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